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297" r:id="rId3"/>
    <p:sldId id="257" r:id="rId4"/>
    <p:sldId id="258" r:id="rId5"/>
    <p:sldId id="261" r:id="rId6"/>
    <p:sldId id="262" r:id="rId7"/>
    <p:sldId id="263" r:id="rId8"/>
    <p:sldId id="264" r:id="rId9"/>
    <p:sldId id="301" r:id="rId10"/>
    <p:sldId id="302" r:id="rId11"/>
    <p:sldId id="272" r:id="rId12"/>
    <p:sldId id="276" r:id="rId13"/>
    <p:sldId id="271" r:id="rId14"/>
    <p:sldId id="277" r:id="rId15"/>
    <p:sldId id="278" r:id="rId16"/>
    <p:sldId id="279" r:id="rId17"/>
    <p:sldId id="280" r:id="rId18"/>
    <p:sldId id="282" r:id="rId19"/>
    <p:sldId id="412" r:id="rId20"/>
    <p:sldId id="283" r:id="rId21"/>
    <p:sldId id="287" r:id="rId22"/>
    <p:sldId id="289" r:id="rId23"/>
    <p:sldId id="291" r:id="rId24"/>
    <p:sldId id="293" r:id="rId25"/>
    <p:sldId id="303" r:id="rId26"/>
    <p:sldId id="340" r:id="rId27"/>
    <p:sldId id="341" r:id="rId28"/>
    <p:sldId id="342" r:id="rId29"/>
    <p:sldId id="343" r:id="rId30"/>
    <p:sldId id="344" r:id="rId31"/>
    <p:sldId id="367" r:id="rId32"/>
    <p:sldId id="350" r:id="rId33"/>
    <p:sldId id="356" r:id="rId34"/>
    <p:sldId id="357" r:id="rId35"/>
    <p:sldId id="358" r:id="rId36"/>
    <p:sldId id="359" r:id="rId37"/>
    <p:sldId id="361" r:id="rId38"/>
    <p:sldId id="365" r:id="rId39"/>
    <p:sldId id="368" r:id="rId40"/>
    <p:sldId id="369" r:id="rId41"/>
    <p:sldId id="370" r:id="rId42"/>
    <p:sldId id="372" r:id="rId43"/>
    <p:sldId id="383" r:id="rId44"/>
    <p:sldId id="405" r:id="rId45"/>
    <p:sldId id="404" r:id="rId46"/>
    <p:sldId id="407" r:id="rId47"/>
    <p:sldId id="408" r:id="rId48"/>
    <p:sldId id="411" r:id="rId49"/>
    <p:sldId id="410" r:id="rId50"/>
    <p:sldId id="413" r:id="rId51"/>
    <p:sldId id="409" r:id="rId52"/>
    <p:sldId id="339" r:id="rId53"/>
    <p:sldId id="402" r:id="rId5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7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35785B-A66B-454D-B00E-E7B726BFCFFB}" type="datetimeFigureOut">
              <a:rPr lang="pt-BR" smtClean="0"/>
              <a:t>20/10/2016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B7249C-FE59-4732-9402-3E96ACBD7E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4745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48863-43C2-407F-94B7-3EF15C35D920}" type="datetimeFigureOut">
              <a:rPr lang="pt-BR" smtClean="0"/>
              <a:pPr/>
              <a:t>20/10/2016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14B5-4A37-479A-B272-B01C951C64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4182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48863-43C2-407F-94B7-3EF15C35D920}" type="datetimeFigureOut">
              <a:rPr lang="pt-BR" smtClean="0"/>
              <a:pPr/>
              <a:t>20/10/2016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14B5-4A37-479A-B272-B01C951C64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9516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48863-43C2-407F-94B7-3EF15C35D920}" type="datetimeFigureOut">
              <a:rPr lang="pt-BR" smtClean="0"/>
              <a:pPr/>
              <a:t>20/10/2016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14B5-4A37-479A-B272-B01C951C64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9342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48863-43C2-407F-94B7-3EF15C35D920}" type="datetimeFigureOut">
              <a:rPr lang="pt-BR" smtClean="0"/>
              <a:pPr/>
              <a:t>20/10/2016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14B5-4A37-479A-B272-B01C951C64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6137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48863-43C2-407F-94B7-3EF15C35D920}" type="datetimeFigureOut">
              <a:rPr lang="pt-BR" smtClean="0"/>
              <a:pPr/>
              <a:t>20/10/2016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14B5-4A37-479A-B272-B01C951C64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6287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48863-43C2-407F-94B7-3EF15C35D920}" type="datetimeFigureOut">
              <a:rPr lang="pt-BR" smtClean="0"/>
              <a:pPr/>
              <a:t>20/10/2016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14B5-4A37-479A-B272-B01C951C64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4734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48863-43C2-407F-94B7-3EF15C35D920}" type="datetimeFigureOut">
              <a:rPr lang="pt-BR" smtClean="0"/>
              <a:pPr/>
              <a:t>20/10/2016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14B5-4A37-479A-B272-B01C951C64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8788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48863-43C2-407F-94B7-3EF15C35D920}" type="datetimeFigureOut">
              <a:rPr lang="pt-BR" smtClean="0"/>
              <a:pPr/>
              <a:t>20/10/2016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14B5-4A37-479A-B272-B01C951C64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95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48863-43C2-407F-94B7-3EF15C35D920}" type="datetimeFigureOut">
              <a:rPr lang="pt-BR" smtClean="0"/>
              <a:pPr/>
              <a:t>20/10/2016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14B5-4A37-479A-B272-B01C951C64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9387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48863-43C2-407F-94B7-3EF15C35D920}" type="datetimeFigureOut">
              <a:rPr lang="pt-BR" smtClean="0"/>
              <a:pPr/>
              <a:t>20/10/2016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14B5-4A37-479A-B272-B01C951C64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823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48863-43C2-407F-94B7-3EF15C35D920}" type="datetimeFigureOut">
              <a:rPr lang="pt-BR" smtClean="0"/>
              <a:pPr/>
              <a:t>20/10/2016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14B5-4A37-479A-B272-B01C951C64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118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48863-43C2-407F-94B7-3EF15C35D920}" type="datetimeFigureOut">
              <a:rPr lang="pt-BR" smtClean="0"/>
              <a:pPr/>
              <a:t>20/10/2016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214B5-4A37-479A-B272-B01C951C64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8443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rcio\Desktop\Movimenta&#231;&#227;o%20de%20carga\Acidente%20na%20Movimenta&#231;&#227;o%20de%20Cargas%20com%20Guindaste%20-%20Seguran&#231;a%20do%20Trabalho%20-%20Accident%20-%20YouTube.avi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hyperlink" Target="http://bp0.blogger.com/_dRhZbJ69P-E/RtB7m36_gXI/AAAAAAAAABE/Zu87PRwYjhk/s1600-h/ac500-2.jpg" TargetMode="Externa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emf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emf"/><Relationship Id="rId4" Type="http://schemas.openxmlformats.org/officeDocument/2006/relationships/image" Target="../media/image67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0" y="0"/>
            <a:ext cx="12192000" cy="689649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121300"/>
            <a:ext cx="10058400" cy="2760987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173"/>
            <a:ext cx="10058400" cy="2509685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0" y="2752531"/>
            <a:ext cx="12192000" cy="1237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2" name="Grupo 11"/>
          <p:cNvGrpSpPr/>
          <p:nvPr/>
        </p:nvGrpSpPr>
        <p:grpSpPr>
          <a:xfrm>
            <a:off x="0" y="2594685"/>
            <a:ext cx="12192000" cy="1475509"/>
            <a:chOff x="103909" y="2182366"/>
            <a:chExt cx="12192000" cy="1475509"/>
          </a:xfrm>
        </p:grpSpPr>
        <p:sp>
          <p:nvSpPr>
            <p:cNvPr id="13" name="Retângulo 12"/>
            <p:cNvSpPr/>
            <p:nvPr/>
          </p:nvSpPr>
          <p:spPr>
            <a:xfrm>
              <a:off x="103909" y="2182366"/>
              <a:ext cx="12192000" cy="14755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pic>
          <p:nvPicPr>
            <p:cNvPr id="14" name="Imagem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869" y="2567695"/>
              <a:ext cx="5191125" cy="704850"/>
            </a:xfrm>
            <a:prstGeom prst="rect">
              <a:avLst/>
            </a:prstGeom>
          </p:spPr>
        </p:pic>
        <p:pic>
          <p:nvPicPr>
            <p:cNvPr id="15" name="Imagem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1097" y="2372746"/>
              <a:ext cx="6383915" cy="10947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0084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0" y="0"/>
            <a:ext cx="12192000" cy="689649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121300"/>
            <a:ext cx="10058400" cy="2760987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173"/>
            <a:ext cx="10058400" cy="2509685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0" y="2752531"/>
            <a:ext cx="12192000" cy="1237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0" y="2594685"/>
            <a:ext cx="12192000" cy="1475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/>
          </a:p>
        </p:txBody>
      </p:sp>
      <p:sp>
        <p:nvSpPr>
          <p:cNvPr id="12" name="CaixaDeTexto 11"/>
          <p:cNvSpPr txBox="1"/>
          <p:nvPr/>
        </p:nvSpPr>
        <p:spPr>
          <a:xfrm>
            <a:off x="209006" y="2899954"/>
            <a:ext cx="118218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Movimentação de Cargas</a:t>
            </a:r>
            <a:endParaRPr lang="pt-BR" sz="4400" b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84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pic>
        <p:nvPicPr>
          <p:cNvPr id="1026" name="Picture 2" descr="C:\Users\raquel.oliveira\Desktop\Imagem 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5024" y="2609308"/>
            <a:ext cx="5141499" cy="3713808"/>
          </a:xfrm>
          <a:prstGeom prst="rect">
            <a:avLst/>
          </a:prstGeom>
          <a:noFill/>
        </p:spPr>
      </p:pic>
      <p:pic>
        <p:nvPicPr>
          <p:cNvPr id="1028" name="Picture 4" descr="C:\Users\raquel.oliveira\Desktop\Imagem 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7236" y="2583178"/>
            <a:ext cx="4978308" cy="3733732"/>
          </a:xfrm>
          <a:prstGeom prst="rect">
            <a:avLst/>
          </a:prstGeom>
          <a:noFill/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640081" y="1167493"/>
            <a:ext cx="10998926" cy="865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648" tIns="51817" rIns="99648" bIns="51817" anchor="ctr"/>
          <a:lstStyle/>
          <a:p>
            <a:pPr algn="ctr">
              <a:tabLst>
                <a:tab pos="1011238" algn="l"/>
                <a:tab pos="2024063" algn="l"/>
                <a:tab pos="3036888" algn="l"/>
                <a:tab pos="4048125" algn="l"/>
                <a:tab pos="5060950" algn="l"/>
                <a:tab pos="6073775" algn="l"/>
                <a:tab pos="7086600" algn="l"/>
                <a:tab pos="8097838" algn="l"/>
                <a:tab pos="9110663" algn="l"/>
                <a:tab pos="10123488" algn="l"/>
                <a:tab pos="11136313" algn="l"/>
              </a:tabLst>
            </a:pPr>
            <a:r>
              <a:rPr lang="pt-B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Acidentes de Trabalho envolvendo </a:t>
            </a: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Guindastes</a:t>
            </a:r>
            <a:endParaRPr lang="pt-BR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40081" y="1167493"/>
            <a:ext cx="10998926" cy="865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648" tIns="51817" rIns="99648" bIns="51817" anchor="ctr"/>
          <a:lstStyle/>
          <a:p>
            <a:pPr algn="ctr">
              <a:tabLst>
                <a:tab pos="1011238" algn="l"/>
                <a:tab pos="2024063" algn="l"/>
                <a:tab pos="3036888" algn="l"/>
                <a:tab pos="4048125" algn="l"/>
                <a:tab pos="5060950" algn="l"/>
                <a:tab pos="6073775" algn="l"/>
                <a:tab pos="7086600" algn="l"/>
                <a:tab pos="8097838" algn="l"/>
                <a:tab pos="9110663" algn="l"/>
                <a:tab pos="10123488" algn="l"/>
                <a:tab pos="11136313" algn="l"/>
              </a:tabLst>
            </a:pPr>
            <a:r>
              <a:rPr lang="pt-B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Acidentes de Trabalho envolvendo </a:t>
            </a: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Guindastes</a:t>
            </a:r>
            <a:endParaRPr lang="pt-BR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Acidente na Movimentação de Cargas com Guindaste - Segurança do Trabalho - Accident - YouTube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4961" y="3453721"/>
            <a:ext cx="5735638" cy="322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ixaDeTexto 10"/>
          <p:cNvSpPr txBox="1">
            <a:spLocks noChangeArrowheads="1"/>
          </p:cNvSpPr>
          <p:nvPr/>
        </p:nvSpPr>
        <p:spPr bwMode="auto">
          <a:xfrm>
            <a:off x="1886903" y="2137141"/>
            <a:ext cx="864076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ACIDENTES NÃO ACONTECEM, SÃO PROVOCADOS.</a:t>
            </a:r>
            <a:br>
              <a:rPr lang="pt-BR" sz="20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</a:br>
            <a:r>
              <a:rPr lang="pt-BR" sz="20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O CUSTO É SEMPRE ALTO, PODENDO SER:</a:t>
            </a:r>
            <a:br>
              <a:rPr lang="pt-BR" sz="20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</a:br>
            <a:r>
              <a:rPr lang="pt-BR" sz="20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DE PERDAS MATERIAIS A PERDAS DE </a:t>
            </a:r>
            <a:r>
              <a:rPr lang="pt-BR" sz="20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VIDAS</a:t>
            </a:r>
            <a:endParaRPr lang="pt-BR" sz="20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40081" y="1167493"/>
            <a:ext cx="10998926" cy="865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648" tIns="51817" rIns="99648" bIns="51817" anchor="ctr"/>
          <a:lstStyle/>
          <a:p>
            <a:pPr algn="ctr">
              <a:tabLst>
                <a:tab pos="1011238" algn="l"/>
                <a:tab pos="2024063" algn="l"/>
                <a:tab pos="3036888" algn="l"/>
                <a:tab pos="4048125" algn="l"/>
                <a:tab pos="5060950" algn="l"/>
                <a:tab pos="6073775" algn="l"/>
                <a:tab pos="7086600" algn="l"/>
                <a:tab pos="8097838" algn="l"/>
                <a:tab pos="9110663" algn="l"/>
                <a:tab pos="10123488" algn="l"/>
                <a:tab pos="11136313" algn="l"/>
              </a:tabLst>
            </a:pPr>
            <a:r>
              <a:rPr lang="pt-B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Acidentes de </a:t>
            </a: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Trabalho</a:t>
            </a:r>
            <a:endParaRPr lang="pt-BR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4"/>
          <p:cNvSpPr txBox="1">
            <a:spLocks noChangeArrowheads="1"/>
          </p:cNvSpPr>
          <p:nvPr/>
        </p:nvSpPr>
        <p:spPr bwMode="auto">
          <a:xfrm>
            <a:off x="1476104" y="2549032"/>
            <a:ext cx="932688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pt-BR" sz="20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CONCEITO PREVENCIONISTA</a:t>
            </a:r>
          </a:p>
          <a:p>
            <a:pPr algn="ctr">
              <a:lnSpc>
                <a:spcPct val="80000"/>
              </a:lnSpc>
            </a:pP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Acidente de trabalho é qualquer ocorrência não programada, inesperada, que interfere ou interrompe o processo normal de uma atividade, trazendo como consequência isolada ou simultaneamente perda de tempo, dano material ou lesões ao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homem. </a:t>
            </a: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80000"/>
              </a:lnSpc>
            </a:pP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pt-BR" sz="20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CONCEITO LEGAL</a:t>
            </a:r>
          </a:p>
          <a:p>
            <a:pPr algn="just">
              <a:lnSpc>
                <a:spcPct val="80000"/>
              </a:lnSpc>
            </a:pP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Acidente do trabalho é  aquele que ocorre pelo exercício do trabalho a serviço da empresa, provocando lesões corporais ou perturbação funcional que cause a morte; ou a perda ou redução permanente ou temporária da capacidade para o trabalho.</a:t>
            </a:r>
          </a:p>
          <a:p>
            <a:pPr algn="ctr"/>
            <a:endParaRPr lang="pt-BR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815024" y="2603456"/>
            <a:ext cx="10327594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pt-BR" sz="2400" b="1" i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O QUE CAUSA UM ACIDENTE ?</a:t>
            </a:r>
          </a:p>
          <a:p>
            <a:pPr algn="l">
              <a:defRPr/>
            </a:pPr>
            <a:endParaRPr lang="pt-BR" sz="2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Atitudes inseguras (indiferença às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normas,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negligência,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ignorância, imprudência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e imperícia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)</a:t>
            </a: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l">
              <a:defRPr/>
            </a:pP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marL="342900" indent="-342900" algn="l">
              <a:buFont typeface="Arial" pitchFamily="34" charset="0"/>
              <a:buChar char="•"/>
              <a:defRPr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Condição insegura (equipamentos, acessórios, ambiente apresentando riscos de acidente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)</a:t>
            </a:r>
            <a:endParaRPr lang="pt-B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40081" y="1167493"/>
            <a:ext cx="10998926" cy="865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648" tIns="51817" rIns="99648" bIns="51817" anchor="ctr"/>
          <a:lstStyle/>
          <a:p>
            <a:pPr algn="ctr">
              <a:tabLst>
                <a:tab pos="1011238" algn="l"/>
                <a:tab pos="2024063" algn="l"/>
                <a:tab pos="3036888" algn="l"/>
                <a:tab pos="4048125" algn="l"/>
                <a:tab pos="5060950" algn="l"/>
                <a:tab pos="6073775" algn="l"/>
                <a:tab pos="7086600" algn="l"/>
                <a:tab pos="8097838" algn="l"/>
                <a:tab pos="9110663" algn="l"/>
                <a:tab pos="10123488" algn="l"/>
                <a:tab pos="11136313" algn="l"/>
              </a:tabLst>
            </a:pPr>
            <a:r>
              <a:rPr lang="pt-B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Acidentes de </a:t>
            </a: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Trabalho</a:t>
            </a:r>
            <a:endParaRPr lang="pt-BR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40081" y="1023800"/>
            <a:ext cx="10998926" cy="865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648" tIns="51817" rIns="99648" bIns="51817" anchor="ctr"/>
          <a:lstStyle/>
          <a:p>
            <a:pPr algn="ctr">
              <a:tabLst>
                <a:tab pos="1011238" algn="l"/>
                <a:tab pos="2024063" algn="l"/>
                <a:tab pos="3036888" algn="l"/>
                <a:tab pos="4048125" algn="l"/>
                <a:tab pos="5060950" algn="l"/>
                <a:tab pos="6073775" algn="l"/>
                <a:tab pos="7086600" algn="l"/>
                <a:tab pos="8097838" algn="l"/>
                <a:tab pos="9110663" algn="l"/>
                <a:tab pos="10123488" algn="l"/>
                <a:tab pos="11136313" algn="l"/>
              </a:tabLst>
            </a:pPr>
            <a:r>
              <a:rPr lang="pt-B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Acidentes de </a:t>
            </a: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Trabalho</a:t>
            </a:r>
            <a:endParaRPr lang="pt-BR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3"/>
          <p:cNvSpPr txBox="1">
            <a:spLocks noChangeArrowheads="1"/>
          </p:cNvSpPr>
          <p:nvPr/>
        </p:nvSpPr>
        <p:spPr bwMode="auto">
          <a:xfrm>
            <a:off x="448445" y="1883547"/>
            <a:ext cx="11216685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pt-BR" sz="20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TIPOS DE RISCO</a:t>
            </a:r>
            <a:endParaRPr lang="pt-BR" sz="20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endParaRPr lang="pt-BR" sz="2000" u="sng" dirty="0"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pt-BR" sz="2000" i="1" dirty="0">
                <a:latin typeface="Arial" pitchFamily="34" charset="0"/>
                <a:cs typeface="Arial" pitchFamily="34" charset="0"/>
              </a:rPr>
              <a:t>Operação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>
                <a:latin typeface="Arial" pitchFamily="34" charset="0"/>
                <a:cs typeface="Arial" pitchFamily="34" charset="0"/>
              </a:rPr>
            </a:br>
            <a:r>
              <a:rPr lang="pt-BR" sz="20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Condições inseguras relativas aos processos operacionais.</a:t>
            </a:r>
          </a:p>
          <a:p>
            <a:pPr algn="l">
              <a:lnSpc>
                <a:spcPct val="80000"/>
              </a:lnSpc>
            </a:pPr>
            <a:endParaRPr lang="pt-BR" sz="2000" u="sng" dirty="0"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pt-BR" sz="2000" i="1" dirty="0">
                <a:latin typeface="Arial" pitchFamily="34" charset="0"/>
                <a:cs typeface="Arial" pitchFamily="34" charset="0"/>
              </a:rPr>
              <a:t>Equipamentos mecânicos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>
                <a:latin typeface="Arial" pitchFamily="34" charset="0"/>
                <a:cs typeface="Arial" pitchFamily="34" charset="0"/>
              </a:rPr>
            </a:b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Mal funcionamento do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equipamento / </a:t>
            </a:r>
            <a:r>
              <a:rPr lang="pt-BR" sz="2000" u="sng" dirty="0" smtClean="0">
                <a:latin typeface="Arial" pitchFamily="34" charset="0"/>
                <a:cs typeface="Arial" pitchFamily="34" charset="0"/>
              </a:rPr>
              <a:t>acessórios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endParaRPr lang="pt-BR" sz="2000" i="1" u="sng" dirty="0"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pt-BR" sz="2000" i="1" dirty="0">
                <a:latin typeface="Arial" pitchFamily="34" charset="0"/>
                <a:cs typeface="Arial" pitchFamily="34" charset="0"/>
              </a:rPr>
              <a:t>Ambiente</a:t>
            </a: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Materiais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espalhados,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sujeira no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ambiente, </a:t>
            </a:r>
            <a:r>
              <a:rPr lang="pt-BR" sz="2000" u="sng" dirty="0" smtClean="0">
                <a:latin typeface="Arial" pitchFamily="34" charset="0"/>
                <a:cs typeface="Arial" pitchFamily="34" charset="0"/>
              </a:rPr>
              <a:t>capacidade de </a:t>
            </a:r>
            <a:r>
              <a:rPr lang="pt-BR" sz="2000" u="sng" dirty="0" smtClean="0">
                <a:latin typeface="Arial" pitchFamily="34" charset="0"/>
                <a:cs typeface="Arial" pitchFamily="34" charset="0"/>
              </a:rPr>
              <a:t>suporte do terreno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etc.</a:t>
            </a: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pt-BR" sz="2000" i="1" dirty="0">
                <a:latin typeface="Arial" pitchFamily="34" charset="0"/>
                <a:cs typeface="Arial" pitchFamily="34" charset="0"/>
              </a:rPr>
              <a:t>Controle</a:t>
            </a: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Não observação de  medidas preventivas, como circulação correta do pessoal e segurança nos processos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industriais e limites dos equipamentos.</a:t>
            </a: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l"/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101183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40081" y="906233"/>
            <a:ext cx="10998926" cy="865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648" tIns="51817" rIns="99648" bIns="51817" anchor="ctr"/>
          <a:lstStyle/>
          <a:p>
            <a:pPr algn="ctr">
              <a:tabLst>
                <a:tab pos="1011238" algn="l"/>
                <a:tab pos="2024063" algn="l"/>
                <a:tab pos="3036888" algn="l"/>
                <a:tab pos="4048125" algn="l"/>
                <a:tab pos="5060950" algn="l"/>
                <a:tab pos="6073775" algn="l"/>
                <a:tab pos="7086600" algn="l"/>
                <a:tab pos="8097838" algn="l"/>
                <a:tab pos="9110663" algn="l"/>
                <a:tab pos="10123488" algn="l"/>
                <a:tab pos="11136313" algn="l"/>
              </a:tabLst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Tipos de Guindastes</a:t>
            </a:r>
            <a:endParaRPr lang="pt-BR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raquel.oliveira\Desktop\Imagem 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1" y="1771421"/>
            <a:ext cx="3355351" cy="2002164"/>
          </a:xfrm>
          <a:prstGeom prst="rect">
            <a:avLst/>
          </a:prstGeom>
          <a:noFill/>
        </p:spPr>
      </p:pic>
      <p:pic>
        <p:nvPicPr>
          <p:cNvPr id="11" name="Picture 5" descr="ac500-2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12042" y="2772503"/>
            <a:ext cx="3670028" cy="2442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0081" y="4278385"/>
            <a:ext cx="3824493" cy="2244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78" name="Picture 2" descr="https://www.liebherr.com/external/products/products-assets/133283/IMG_390x390/liebherr-lr-1600-2-working-position-schmidbauer-landscape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5" r="28084"/>
          <a:stretch/>
        </p:blipFill>
        <p:spPr bwMode="auto">
          <a:xfrm>
            <a:off x="8850385" y="2744546"/>
            <a:ext cx="2946238" cy="3781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13760" y="1176654"/>
            <a:ext cx="11255873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ACESSÓRIOS DE MOVIMENTAÇÃO DE CARGA</a:t>
            </a:r>
          </a:p>
          <a:p>
            <a:pPr algn="just"/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000" dirty="0" smtClean="0">
                <a:latin typeface="Arial" pitchFamily="34" charset="0"/>
                <a:cs typeface="Arial" pitchFamily="34" charset="0"/>
              </a:rPr>
              <a:t>Quando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estiver em uma nova situação de movimentação de carga,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convém planejarmos a amarração de forma detalhada:</a:t>
            </a: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000" dirty="0">
                <a:latin typeface="Arial" pitchFamily="34" charset="0"/>
                <a:cs typeface="Arial" pitchFamily="34" charset="0"/>
              </a:rPr>
              <a:t>. Faça uma boa estimativa dos requisitos para </a:t>
            </a:r>
            <a:r>
              <a:rPr lang="pt-BR" sz="2000" dirty="0" err="1">
                <a:latin typeface="Arial" pitchFamily="34" charset="0"/>
                <a:cs typeface="Arial" pitchFamily="34" charset="0"/>
              </a:rPr>
              <a:t>içamento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 e movimentação;</a:t>
            </a:r>
          </a:p>
          <a:p>
            <a:pPr algn="just"/>
            <a:r>
              <a:rPr lang="pt-BR" sz="2000" dirty="0">
                <a:latin typeface="Arial" pitchFamily="34" charset="0"/>
                <a:cs typeface="Arial" pitchFamily="34" charset="0"/>
              </a:rPr>
              <a:t>.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Conheça ou estime com segurança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o peso da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carga, coeficientes de segurança são essenciais;</a:t>
            </a: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000" dirty="0">
                <a:latin typeface="Arial" pitchFamily="34" charset="0"/>
                <a:cs typeface="Arial" pitchFamily="34" charset="0"/>
              </a:rPr>
              <a:t>. Escolha os materiais para </a:t>
            </a:r>
            <a:r>
              <a:rPr lang="pt-BR" sz="2000" dirty="0" err="1">
                <a:latin typeface="Arial" pitchFamily="34" charset="0"/>
                <a:cs typeface="Arial" pitchFamily="34" charset="0"/>
              </a:rPr>
              <a:t>içamento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 adequados;</a:t>
            </a:r>
          </a:p>
          <a:p>
            <a:pPr algn="just"/>
            <a:r>
              <a:rPr lang="pt-BR" sz="2000" dirty="0">
                <a:latin typeface="Arial" pitchFamily="34" charset="0"/>
                <a:cs typeface="Arial" pitchFamily="34" charset="0"/>
              </a:rPr>
              <a:t>. Defina o melhor método para fixação da carga, considerando centro de gravidade e   geometria;</a:t>
            </a:r>
          </a:p>
          <a:p>
            <a:pPr algn="just"/>
            <a:r>
              <a:rPr lang="pt-BR" sz="2000" dirty="0" smtClean="0">
                <a:latin typeface="Arial" pitchFamily="34" charset="0"/>
                <a:cs typeface="Arial" pitchFamily="34" charset="0"/>
              </a:rPr>
              <a:t>. Escolha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o material de </a:t>
            </a:r>
            <a:r>
              <a:rPr lang="pt-BR" sz="2000" dirty="0" err="1">
                <a:latin typeface="Arial" pitchFamily="34" charset="0"/>
                <a:cs typeface="Arial" pitchFamily="34" charset="0"/>
              </a:rPr>
              <a:t>içamento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 com capacidade suficiente. Observe que os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esforços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nas   pernas acrescem à medida que os ângulos das mesmas são aumentados com a vertical; </a:t>
            </a:r>
          </a:p>
          <a:p>
            <a:pPr algn="just"/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40081" y="932358"/>
            <a:ext cx="10998926" cy="865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648" tIns="51817" rIns="99648" bIns="51817" anchor="ctr"/>
          <a:lstStyle/>
          <a:p>
            <a:pPr algn="ctr">
              <a:tabLst>
                <a:tab pos="1011238" algn="l"/>
                <a:tab pos="2024063" algn="l"/>
                <a:tab pos="3036888" algn="l"/>
                <a:tab pos="4048125" algn="l"/>
                <a:tab pos="5060950" algn="l"/>
                <a:tab pos="6073775" algn="l"/>
                <a:tab pos="7086600" algn="l"/>
                <a:tab pos="8097838" algn="l"/>
                <a:tab pos="9110663" algn="l"/>
                <a:tab pos="10123488" algn="l"/>
                <a:tab pos="11136313" algn="l"/>
              </a:tabLst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Escolha do melhor Acessório</a:t>
            </a:r>
            <a:endParaRPr lang="pt-BR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48194" y="1724295"/>
            <a:ext cx="367501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Corrente:</a:t>
            </a:r>
          </a:p>
          <a:p>
            <a:pPr algn="just">
              <a:spcBef>
                <a:spcPct val="50000"/>
              </a:spcBef>
            </a:pPr>
            <a:endParaRPr lang="pt-BR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60000"/>
              </a:lnSpc>
              <a:spcBef>
                <a:spcPct val="50000"/>
              </a:spcBef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. Resistente à abrasão; Maior durabilidade;</a:t>
            </a:r>
          </a:p>
          <a:p>
            <a:pPr algn="just">
              <a:lnSpc>
                <a:spcPct val="60000"/>
              </a:lnSpc>
              <a:spcBef>
                <a:spcPct val="50000"/>
              </a:spcBef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. Flexível;</a:t>
            </a:r>
          </a:p>
          <a:p>
            <a:pPr algn="just">
              <a:lnSpc>
                <a:spcPct val="60000"/>
              </a:lnSpc>
              <a:spcBef>
                <a:spcPct val="50000"/>
              </a:spcBef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. Pode-se utilizar com vários tipos de acessórios;</a:t>
            </a:r>
          </a:p>
          <a:p>
            <a:pPr algn="just">
              <a:lnSpc>
                <a:spcPct val="60000"/>
              </a:lnSpc>
              <a:spcBef>
                <a:spcPct val="50000"/>
              </a:spcBef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.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Resistência ao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calor;</a:t>
            </a:r>
          </a:p>
          <a:p>
            <a:pPr algn="just">
              <a:lnSpc>
                <a:spcPct val="60000"/>
              </a:lnSpc>
              <a:spcBef>
                <a:spcPct val="50000"/>
              </a:spcBef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. Possibilidade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de encurtamento das pernas;</a:t>
            </a:r>
          </a:p>
          <a:p>
            <a:pPr algn="just">
              <a:lnSpc>
                <a:spcPct val="60000"/>
              </a:lnSpc>
              <a:spcBef>
                <a:spcPct val="50000"/>
              </a:spcBef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. Fácil estocagem;</a:t>
            </a:r>
          </a:p>
          <a:p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http://catalogo.piataborrachas.com.br/ecommerce_site/arquivos7230/arquivos/1316175161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8299" y="5214530"/>
            <a:ext cx="1847850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aixaDeTexto 9"/>
          <p:cNvSpPr txBox="1"/>
          <p:nvPr/>
        </p:nvSpPr>
        <p:spPr>
          <a:xfrm>
            <a:off x="4097381" y="1746064"/>
            <a:ext cx="3553097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60000"/>
              </a:lnSpc>
              <a:spcBef>
                <a:spcPct val="50000"/>
              </a:spcBef>
            </a:pP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Cabos de Aço:</a:t>
            </a:r>
          </a:p>
          <a:p>
            <a:pPr algn="just">
              <a:lnSpc>
                <a:spcPct val="60000"/>
              </a:lnSpc>
              <a:spcBef>
                <a:spcPct val="50000"/>
              </a:spcBef>
            </a:pPr>
            <a:endParaRPr lang="pt-BR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60000"/>
              </a:lnSpc>
              <a:spcBef>
                <a:spcPct val="50000"/>
              </a:spcBef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. Mais leve e normalmente mais barato que a corrente;</a:t>
            </a:r>
          </a:p>
          <a:p>
            <a:pPr algn="just">
              <a:lnSpc>
                <a:spcPct val="60000"/>
              </a:lnSpc>
              <a:spcBef>
                <a:spcPct val="50000"/>
              </a:spcBef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. Normalmente galvanizado para uma melhor proteção contra corrosão;</a:t>
            </a:r>
          </a:p>
          <a:p>
            <a:pPr algn="just">
              <a:lnSpc>
                <a:spcPct val="60000"/>
              </a:lnSpc>
              <a:spcBef>
                <a:spcPct val="50000"/>
              </a:spcBef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Boa durabilidade;</a:t>
            </a:r>
          </a:p>
          <a:p>
            <a:pPr algn="just">
              <a:lnSpc>
                <a:spcPct val="60000"/>
              </a:lnSpc>
              <a:spcBef>
                <a:spcPct val="50000"/>
              </a:spcBef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. Inspeção relativamente simples;</a:t>
            </a:r>
            <a:endParaRPr lang="pt-BR" sz="2000" dirty="0" smtClean="0">
              <a:latin typeface="Arial" pitchFamily="34" charset="0"/>
              <a:cs typeface="Arial" pitchFamily="34" charset="0"/>
            </a:endParaRPr>
          </a:p>
          <a:p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4" descr="http://www.cabodeaco.com/images/CABO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00749" y="4494398"/>
            <a:ext cx="2219916" cy="2219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ixaDeTexto 11"/>
          <p:cNvSpPr txBox="1"/>
          <p:nvPr/>
        </p:nvSpPr>
        <p:spPr>
          <a:xfrm>
            <a:off x="8260078" y="1715582"/>
            <a:ext cx="3553097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60000"/>
              </a:lnSpc>
              <a:spcBef>
                <a:spcPct val="50000"/>
              </a:spcBef>
            </a:pP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Cintas de Poliéster:</a:t>
            </a:r>
          </a:p>
          <a:p>
            <a:pPr algn="just">
              <a:lnSpc>
                <a:spcPct val="60000"/>
              </a:lnSpc>
              <a:spcBef>
                <a:spcPct val="50000"/>
              </a:spcBef>
            </a:pPr>
            <a:endParaRPr lang="pt-BR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60000"/>
              </a:lnSpc>
              <a:spcBef>
                <a:spcPct val="50000"/>
              </a:spcBef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. Simples e barata;</a:t>
            </a:r>
          </a:p>
          <a:p>
            <a:pPr algn="just">
              <a:lnSpc>
                <a:spcPct val="60000"/>
              </a:lnSpc>
              <a:spcBef>
                <a:spcPct val="50000"/>
              </a:spcBef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. Adequada para cargas frágeis;</a:t>
            </a:r>
          </a:p>
          <a:p>
            <a:pPr algn="just">
              <a:lnSpc>
                <a:spcPct val="60000"/>
              </a:lnSpc>
              <a:spcBef>
                <a:spcPct val="50000"/>
              </a:spcBef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Fácil identificação da carga de trabalho através de sua cor;</a:t>
            </a:r>
          </a:p>
          <a:p>
            <a:pPr algn="just">
              <a:lnSpc>
                <a:spcPct val="60000"/>
              </a:lnSpc>
              <a:spcBef>
                <a:spcPct val="50000"/>
              </a:spcBef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. Fácil substituição;</a:t>
            </a:r>
          </a:p>
          <a:p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6" descr="http://www.wiki2buy.com.br/images/d/df/Produtos-cintas-sintetica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01603" y="4921478"/>
            <a:ext cx="1797323" cy="1797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40081" y="1010737"/>
            <a:ext cx="10998926" cy="865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648" tIns="51817" rIns="99648" bIns="51817" anchor="ctr"/>
          <a:lstStyle/>
          <a:p>
            <a:pPr algn="ctr">
              <a:tabLst>
                <a:tab pos="1011238" algn="l"/>
                <a:tab pos="2024063" algn="l"/>
                <a:tab pos="3036888" algn="l"/>
                <a:tab pos="4048125" algn="l"/>
                <a:tab pos="5060950" algn="l"/>
                <a:tab pos="6073775" algn="l"/>
                <a:tab pos="7086600" algn="l"/>
                <a:tab pos="8097838" algn="l"/>
                <a:tab pos="9110663" algn="l"/>
                <a:tab pos="10123488" algn="l"/>
                <a:tab pos="11136313" algn="l"/>
              </a:tabLst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Acessórios para Içamento de Cargas</a:t>
            </a:r>
            <a:endParaRPr lang="pt-BR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4"/>
          <p:cNvSpPr txBox="1">
            <a:spLocks noChangeArrowheads="1"/>
          </p:cNvSpPr>
          <p:nvPr/>
        </p:nvSpPr>
        <p:spPr bwMode="auto">
          <a:xfrm>
            <a:off x="522969" y="1652271"/>
            <a:ext cx="598233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CINTAS (Eslingas de poliéster)</a:t>
            </a:r>
          </a:p>
          <a:p>
            <a:endParaRPr lang="pt-BR" sz="1600" dirty="0"/>
          </a:p>
        </p:txBody>
      </p:sp>
      <p:sp>
        <p:nvSpPr>
          <p:cNvPr id="9" name="CaixaDeTexto 1"/>
          <p:cNvSpPr txBox="1">
            <a:spLocks noChangeArrowheads="1"/>
          </p:cNvSpPr>
          <p:nvPr/>
        </p:nvSpPr>
        <p:spPr bwMode="auto">
          <a:xfrm>
            <a:off x="573677" y="2183220"/>
            <a:ext cx="88582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 dirty="0">
                <a:latin typeface="Arial" pitchFamily="34" charset="0"/>
                <a:cs typeface="Arial" pitchFamily="34" charset="0"/>
              </a:rPr>
              <a:t>Podem ser fabricadas de poliamida,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poliéster e polipropileno.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92909" y="2969850"/>
            <a:ext cx="1090240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defRPr/>
            </a:pP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As cintas de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poliéster  são leves e flexíveis, além de baixo custo de aquisição, o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que faz com que seja o tipo de cinta mais utilizada. </a:t>
            </a:r>
            <a:endParaRPr lang="pt-BR" sz="20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O principal ponto de observação se refere à inspeção prévia dos acessórios utilizados e também na proteção da amarração quanto a cantos vivos (quinas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342900" indent="-342900" algn="just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A vida útil dos acessórios também é reduzida devido a sua fragilidade.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40081" y="1010737"/>
            <a:ext cx="10998926" cy="865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648" tIns="51817" rIns="99648" bIns="51817" anchor="ctr"/>
          <a:lstStyle/>
          <a:p>
            <a:pPr algn="ctr">
              <a:tabLst>
                <a:tab pos="1011238" algn="l"/>
                <a:tab pos="2024063" algn="l"/>
                <a:tab pos="3036888" algn="l"/>
                <a:tab pos="4048125" algn="l"/>
                <a:tab pos="5060950" algn="l"/>
                <a:tab pos="6073775" algn="l"/>
                <a:tab pos="7086600" algn="l"/>
                <a:tab pos="8097838" algn="l"/>
                <a:tab pos="9110663" algn="l"/>
                <a:tab pos="10123488" algn="l"/>
                <a:tab pos="11136313" algn="l"/>
              </a:tabLst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Acessórios para Içamento de Cargas</a:t>
            </a:r>
            <a:endParaRPr lang="pt-BR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4"/>
          <p:cNvSpPr txBox="1">
            <a:spLocks noChangeArrowheads="1"/>
          </p:cNvSpPr>
          <p:nvPr/>
        </p:nvSpPr>
        <p:spPr bwMode="auto">
          <a:xfrm>
            <a:off x="522969" y="1652271"/>
            <a:ext cx="598233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Identificação da Cinta</a:t>
            </a:r>
          </a:p>
          <a:p>
            <a:endParaRPr lang="pt-BR" sz="1600" dirty="0"/>
          </a:p>
        </p:txBody>
      </p:sp>
      <p:sp>
        <p:nvSpPr>
          <p:cNvPr id="9" name="CaixaDeTexto 2"/>
          <p:cNvSpPr txBox="1">
            <a:spLocks noChangeArrowheads="1"/>
          </p:cNvSpPr>
          <p:nvPr/>
        </p:nvSpPr>
        <p:spPr bwMode="auto">
          <a:xfrm>
            <a:off x="560659" y="2157820"/>
            <a:ext cx="1115672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" pitchFamily="34" charset="0"/>
                <a:cs typeface="Arial" pitchFamily="34" charset="0"/>
              </a:rPr>
              <a:t>Embora existam cores para identificar a capacidade da cinta, isso nem sempre acontece. O que não pode deixar de ser obedecida é a identificação através de etiqueta que fica dentro do olhal da cinta ou em seu corpo, protegida ou não por uma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capa.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2051" y="3537585"/>
            <a:ext cx="3525838" cy="27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0648" y="3187337"/>
            <a:ext cx="556562" cy="3447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5484" y="3355431"/>
            <a:ext cx="1576455" cy="313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40081" y="1010737"/>
            <a:ext cx="10998926" cy="865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648" tIns="51817" rIns="99648" bIns="51817" anchor="ctr"/>
          <a:lstStyle/>
          <a:p>
            <a:pPr algn="ctr">
              <a:tabLst>
                <a:tab pos="1011238" algn="l"/>
                <a:tab pos="2024063" algn="l"/>
                <a:tab pos="3036888" algn="l"/>
                <a:tab pos="4048125" algn="l"/>
                <a:tab pos="5060950" algn="l"/>
                <a:tab pos="6073775" algn="l"/>
                <a:tab pos="7086600" algn="l"/>
                <a:tab pos="8097838" algn="l"/>
                <a:tab pos="9110663" algn="l"/>
                <a:tab pos="10123488" algn="l"/>
                <a:tab pos="11136313" algn="l"/>
              </a:tabLst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Acessórios para Içamento de Cargas</a:t>
            </a:r>
            <a:endParaRPr lang="pt-BR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4"/>
          <p:cNvSpPr txBox="1">
            <a:spLocks noChangeArrowheads="1"/>
          </p:cNvSpPr>
          <p:nvPr/>
        </p:nvSpPr>
        <p:spPr bwMode="auto">
          <a:xfrm>
            <a:off x="522969" y="1652271"/>
            <a:ext cx="598233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CINTAS</a:t>
            </a:r>
          </a:p>
          <a:p>
            <a:endParaRPr lang="pt-BR" sz="1600" dirty="0"/>
          </a:p>
        </p:txBody>
      </p:sp>
      <p:sp>
        <p:nvSpPr>
          <p:cNvPr id="9" name="CaixaDeTexto 3"/>
          <p:cNvSpPr txBox="1">
            <a:spLocks noChangeArrowheads="1"/>
          </p:cNvSpPr>
          <p:nvPr/>
        </p:nvSpPr>
        <p:spPr bwMode="auto">
          <a:xfrm>
            <a:off x="579074" y="2024834"/>
            <a:ext cx="8642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É um tipo de eslinga sintética que adapta-se a diversos tipos de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carga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6894" y="2613083"/>
            <a:ext cx="4305300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40081" y="867044"/>
            <a:ext cx="10998926" cy="865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648" tIns="51817" rIns="99648" bIns="51817" anchor="ctr"/>
          <a:lstStyle/>
          <a:p>
            <a:pPr algn="ctr">
              <a:tabLst>
                <a:tab pos="1011238" algn="l"/>
                <a:tab pos="2024063" algn="l"/>
                <a:tab pos="3036888" algn="l"/>
                <a:tab pos="4048125" algn="l"/>
                <a:tab pos="5060950" algn="l"/>
                <a:tab pos="6073775" algn="l"/>
                <a:tab pos="7086600" algn="l"/>
                <a:tab pos="8097838" algn="l"/>
                <a:tab pos="9110663" algn="l"/>
                <a:tab pos="10123488" algn="l"/>
                <a:tab pos="11136313" algn="l"/>
              </a:tabLst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Acessórios para Içamento de Cargas</a:t>
            </a:r>
            <a:endParaRPr lang="pt-BR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4"/>
          <p:cNvSpPr txBox="1">
            <a:spLocks noChangeArrowheads="1"/>
          </p:cNvSpPr>
          <p:nvPr/>
        </p:nvSpPr>
        <p:spPr bwMode="auto">
          <a:xfrm>
            <a:off x="4154445" y="1573892"/>
            <a:ext cx="35265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Normas de Fabricação</a:t>
            </a:r>
          </a:p>
        </p:txBody>
      </p:sp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8716" y="2133011"/>
            <a:ext cx="10280520" cy="464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7899" y="1202736"/>
            <a:ext cx="10272973" cy="163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2"/>
          <p:cNvSpPr txBox="1">
            <a:spLocks noChangeArrowheads="1"/>
          </p:cNvSpPr>
          <p:nvPr/>
        </p:nvSpPr>
        <p:spPr bwMode="auto">
          <a:xfrm>
            <a:off x="938711" y="3724048"/>
            <a:ext cx="1029534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" pitchFamily="34" charset="0"/>
                <a:cs typeface="Arial" pitchFamily="34" charset="0"/>
              </a:rPr>
              <a:t>Toda cinta deverá passar por inspeção periódica, recebendo uma identificação de vistoria que varia de empresa para empresa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000" dirty="0">
                <a:latin typeface="Arial" pitchFamily="34" charset="0"/>
                <a:cs typeface="Arial" pitchFamily="34" charset="0"/>
              </a:rPr>
              <a:t>Pode se usar braçadeira colorida de nylon ou etiquetar atrás da etiqueta de identificação, ou colocar faixa pintada na superfície da cinta</a:t>
            </a:r>
          </a:p>
          <a:p>
            <a:pPr algn="just"/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40081" y="997674"/>
            <a:ext cx="10998926" cy="865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648" tIns="51817" rIns="99648" bIns="51817" anchor="ctr"/>
          <a:lstStyle/>
          <a:p>
            <a:pPr algn="ctr">
              <a:tabLst>
                <a:tab pos="1011238" algn="l"/>
                <a:tab pos="2024063" algn="l"/>
                <a:tab pos="3036888" algn="l"/>
                <a:tab pos="4048125" algn="l"/>
                <a:tab pos="5060950" algn="l"/>
                <a:tab pos="6073775" algn="l"/>
                <a:tab pos="7086600" algn="l"/>
                <a:tab pos="8097838" algn="l"/>
                <a:tab pos="9110663" algn="l"/>
                <a:tab pos="10123488" algn="l"/>
                <a:tab pos="11136313" algn="l"/>
              </a:tabLst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Acessórios para Içamento de Cargas</a:t>
            </a:r>
            <a:endParaRPr lang="pt-BR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4"/>
          <p:cNvSpPr txBox="1">
            <a:spLocks noChangeArrowheads="1"/>
          </p:cNvSpPr>
          <p:nvPr/>
        </p:nvSpPr>
        <p:spPr bwMode="auto">
          <a:xfrm>
            <a:off x="431530" y="1717585"/>
            <a:ext cx="560015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ESTROPO DE CABO DE AÇO</a:t>
            </a:r>
          </a:p>
        </p:txBody>
      </p:sp>
      <p:sp>
        <p:nvSpPr>
          <p:cNvPr id="9" name="Retângulo 2"/>
          <p:cNvSpPr>
            <a:spLocks noChangeArrowheads="1"/>
          </p:cNvSpPr>
          <p:nvPr/>
        </p:nvSpPr>
        <p:spPr bwMode="auto">
          <a:xfrm>
            <a:off x="500698" y="2324100"/>
            <a:ext cx="10903176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BR" sz="2000" b="1" i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Montagem de laço com </a:t>
            </a:r>
            <a:r>
              <a:rPr lang="pt-BR" sz="2000" b="1" i="1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clips</a:t>
            </a:r>
            <a:endParaRPr lang="pt-BR" sz="2000" b="1" i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None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      São compostos por um cabo de aço com olhais em suas extremidades. Os laços podem ser formados por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clips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Wingdings" pitchFamily="2" charset="2"/>
              <a:buNone/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	Na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preparação de </a:t>
            </a:r>
            <a:r>
              <a:rPr lang="pt-BR" sz="2000" dirty="0" err="1">
                <a:latin typeface="Arial" pitchFamily="34" charset="0"/>
                <a:cs typeface="Arial" pitchFamily="34" charset="0"/>
              </a:rPr>
              <a:t>estropo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 com clips deve-se observar a posição de montagem dos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clips.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Imagem 3" descr="Colocação de grampo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5243" y="3647109"/>
            <a:ext cx="4194356" cy="3028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40081" y="997674"/>
            <a:ext cx="10998926" cy="865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648" tIns="51817" rIns="99648" bIns="51817" anchor="ctr"/>
          <a:lstStyle/>
          <a:p>
            <a:pPr algn="ctr">
              <a:tabLst>
                <a:tab pos="1011238" algn="l"/>
                <a:tab pos="2024063" algn="l"/>
                <a:tab pos="3036888" algn="l"/>
                <a:tab pos="4048125" algn="l"/>
                <a:tab pos="5060950" algn="l"/>
                <a:tab pos="6073775" algn="l"/>
                <a:tab pos="7086600" algn="l"/>
                <a:tab pos="8097838" algn="l"/>
                <a:tab pos="9110663" algn="l"/>
                <a:tab pos="10123488" algn="l"/>
                <a:tab pos="11136313" algn="l"/>
              </a:tabLst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Acessórios para Içamento de Cargas</a:t>
            </a:r>
            <a:endParaRPr lang="pt-BR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2"/>
          <p:cNvSpPr>
            <a:spLocks noChangeArrowheads="1"/>
          </p:cNvSpPr>
          <p:nvPr/>
        </p:nvSpPr>
        <p:spPr bwMode="auto">
          <a:xfrm>
            <a:off x="579075" y="1693000"/>
            <a:ext cx="1109912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Superlaço com olhal flamengo</a:t>
            </a:r>
          </a:p>
          <a:p>
            <a:pPr algn="just">
              <a:buFont typeface="Wingdings" pitchFamily="2" charset="2"/>
              <a:buNone/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pPr algn="just">
              <a:buFont typeface="Wingdings" pitchFamily="2" charset="2"/>
              <a:buNone/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    O olhal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já é capaz de suportar uma carga superior à carga de trabalho do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laço, a costura pode ser protegida por luva ou chumbada. 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7942" y="3900713"/>
            <a:ext cx="5500710" cy="2487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44938" y="2798822"/>
            <a:ext cx="4532811" cy="3883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pic>
        <p:nvPicPr>
          <p:cNvPr id="7" name="Picture 2" descr="Gancho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2696" y="3386455"/>
            <a:ext cx="13144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Gancho_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1076" y="4339862"/>
            <a:ext cx="838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Gancho_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39980" y="4130313"/>
            <a:ext cx="97155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Gancho_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61176" y="3356883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tângulo 2"/>
          <p:cNvSpPr>
            <a:spLocks noChangeArrowheads="1"/>
          </p:cNvSpPr>
          <p:nvPr/>
        </p:nvSpPr>
        <p:spPr bwMode="auto">
          <a:xfrm>
            <a:off x="592138" y="1731373"/>
            <a:ext cx="1107299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400" b="1" i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Ganchos</a:t>
            </a:r>
          </a:p>
          <a:p>
            <a:pPr algn="just">
              <a:spcBef>
                <a:spcPct val="50000"/>
              </a:spcBef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Destinados a acoplar os olhais dos </a:t>
            </a:r>
            <a:r>
              <a:rPr lang="pt-BR" sz="2000" dirty="0" err="1">
                <a:latin typeface="Arial" pitchFamily="34" charset="0"/>
                <a:cs typeface="Arial" pitchFamily="34" charset="0"/>
              </a:rPr>
              <a:t>estropos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, cintas ou correntes para elevação da carga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640081" y="1036862"/>
            <a:ext cx="10998926" cy="865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648" tIns="51817" rIns="99648" bIns="51817" anchor="ctr"/>
          <a:lstStyle/>
          <a:p>
            <a:pPr algn="ctr">
              <a:tabLst>
                <a:tab pos="1011238" algn="l"/>
                <a:tab pos="2024063" algn="l"/>
                <a:tab pos="3036888" algn="l"/>
                <a:tab pos="4048125" algn="l"/>
                <a:tab pos="5060950" algn="l"/>
                <a:tab pos="6073775" algn="l"/>
                <a:tab pos="7086600" algn="l"/>
                <a:tab pos="8097838" algn="l"/>
                <a:tab pos="9110663" algn="l"/>
                <a:tab pos="10123488" algn="l"/>
                <a:tab pos="11136313" algn="l"/>
              </a:tabLst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Acessórios para Içamento de Cargas</a:t>
            </a:r>
            <a:endParaRPr lang="pt-BR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11" name="Retângulo 2"/>
          <p:cNvSpPr>
            <a:spLocks noChangeArrowheads="1"/>
          </p:cNvSpPr>
          <p:nvPr/>
        </p:nvSpPr>
        <p:spPr bwMode="auto">
          <a:xfrm>
            <a:off x="592138" y="1731373"/>
            <a:ext cx="7528405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400" b="1" i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Manilhas</a:t>
            </a:r>
            <a:endParaRPr lang="pt-BR" sz="2400" b="1" i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Destinados a acoplar os olhais dos </a:t>
            </a:r>
            <a:r>
              <a:rPr lang="pt-BR" sz="2000" dirty="0" err="1">
                <a:latin typeface="Arial" pitchFamily="34" charset="0"/>
                <a:cs typeface="Arial" pitchFamily="34" charset="0"/>
              </a:rPr>
              <a:t>estropos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, cintas ou correntes para elevação da carga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640081" y="1036862"/>
            <a:ext cx="10998926" cy="865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648" tIns="51817" rIns="99648" bIns="51817" anchor="ctr"/>
          <a:lstStyle/>
          <a:p>
            <a:pPr algn="ctr">
              <a:tabLst>
                <a:tab pos="1011238" algn="l"/>
                <a:tab pos="2024063" algn="l"/>
                <a:tab pos="3036888" algn="l"/>
                <a:tab pos="4048125" algn="l"/>
                <a:tab pos="5060950" algn="l"/>
                <a:tab pos="6073775" algn="l"/>
                <a:tab pos="7086600" algn="l"/>
                <a:tab pos="8097838" algn="l"/>
                <a:tab pos="9110663" algn="l"/>
                <a:tab pos="10123488" algn="l"/>
                <a:tab pos="11136313" algn="l"/>
              </a:tabLst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Acessórios para Içamento de Cargas</a:t>
            </a:r>
            <a:endParaRPr lang="pt-BR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/>
          <a:srcRect l="18536" t="8858" r="20389" b="8817"/>
          <a:stretch/>
        </p:blipFill>
        <p:spPr>
          <a:xfrm rot="16200000">
            <a:off x="7704846" y="2377274"/>
            <a:ext cx="5104187" cy="3870121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396427"/>
            <a:ext cx="8155531" cy="265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27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40081" y="1036862"/>
            <a:ext cx="10998926" cy="865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648" tIns="51817" rIns="99648" bIns="51817" anchor="ctr"/>
          <a:lstStyle/>
          <a:p>
            <a:pPr algn="ctr">
              <a:tabLst>
                <a:tab pos="1011238" algn="l"/>
                <a:tab pos="2024063" algn="l"/>
                <a:tab pos="3036888" algn="l"/>
                <a:tab pos="4048125" algn="l"/>
                <a:tab pos="5060950" algn="l"/>
                <a:tab pos="6073775" algn="l"/>
                <a:tab pos="7086600" algn="l"/>
                <a:tab pos="8097838" algn="l"/>
                <a:tab pos="9110663" algn="l"/>
                <a:tab pos="10123488" algn="l"/>
                <a:tab pos="11136313" algn="l"/>
              </a:tabLst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Acessórios para Içamento de Cargas</a:t>
            </a:r>
            <a:endParaRPr lang="pt-BR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6" descr="http://www.dalmoro.com.br/images/products/original/270420102007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68067" y="3377565"/>
            <a:ext cx="3243266" cy="324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ângulo 1"/>
          <p:cNvSpPr>
            <a:spLocks noChangeArrowheads="1"/>
          </p:cNvSpPr>
          <p:nvPr/>
        </p:nvSpPr>
        <p:spPr bwMode="auto">
          <a:xfrm>
            <a:off x="461509" y="1921193"/>
            <a:ext cx="556046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Anel (</a:t>
            </a:r>
            <a:r>
              <a:rPr lang="pt-BR" sz="2000" b="1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master</a:t>
            </a:r>
            <a:r>
              <a:rPr lang="pt-BR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link)</a:t>
            </a:r>
          </a:p>
          <a:p>
            <a:pPr algn="just"/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None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Destinado a interligar as correntes formando uma “ aranha” </a:t>
            </a:r>
          </a:p>
        </p:txBody>
      </p:sp>
      <p:pic>
        <p:nvPicPr>
          <p:cNvPr id="10" name="Picture 2" descr="Anel per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6499" y="3563982"/>
            <a:ext cx="4771566" cy="301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tângulo 2"/>
          <p:cNvSpPr>
            <a:spLocks noChangeArrowheads="1"/>
          </p:cNvSpPr>
          <p:nvPr/>
        </p:nvSpPr>
        <p:spPr bwMode="auto">
          <a:xfrm>
            <a:off x="6392046" y="1889487"/>
            <a:ext cx="529344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Cabo guia</a:t>
            </a:r>
          </a:p>
          <a:p>
            <a:pPr algn="just">
              <a:buFont typeface="Wingdings" pitchFamily="2" charset="2"/>
              <a:buNone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    </a:t>
            </a:r>
          </a:p>
          <a:p>
            <a:pPr algn="just">
              <a:buFont typeface="Wingdings" pitchFamily="2" charset="2"/>
              <a:buNone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Destinados a guiar a carga durante o seu deslocamento</a:t>
            </a:r>
          </a:p>
        </p:txBody>
      </p:sp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40081" y="1010737"/>
            <a:ext cx="10998926" cy="865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648" tIns="51817" rIns="99648" bIns="51817" anchor="ctr"/>
          <a:lstStyle/>
          <a:p>
            <a:pPr algn="ctr">
              <a:tabLst>
                <a:tab pos="1011238" algn="l"/>
                <a:tab pos="2024063" algn="l"/>
                <a:tab pos="3036888" algn="l"/>
                <a:tab pos="4048125" algn="l"/>
                <a:tab pos="5060950" algn="l"/>
                <a:tab pos="6073775" algn="l"/>
                <a:tab pos="7086600" algn="l"/>
                <a:tab pos="8097838" algn="l"/>
                <a:tab pos="9110663" algn="l"/>
                <a:tab pos="10123488" algn="l"/>
                <a:tab pos="11136313" algn="l"/>
              </a:tabLst>
            </a:pPr>
            <a:r>
              <a:rPr lang="pt-BR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Linga</a:t>
            </a: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ou </a:t>
            </a:r>
            <a:r>
              <a:rPr lang="pt-BR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Eslinga</a:t>
            </a: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de Içamento</a:t>
            </a:r>
            <a:endParaRPr lang="pt-BR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4"/>
          <p:cNvSpPr txBox="1">
            <a:spLocks noChangeArrowheads="1"/>
          </p:cNvSpPr>
          <p:nvPr/>
        </p:nvSpPr>
        <p:spPr bwMode="auto">
          <a:xfrm>
            <a:off x="522969" y="1600020"/>
            <a:ext cx="598233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ARANHA</a:t>
            </a:r>
          </a:p>
          <a:p>
            <a:endParaRPr lang="pt-BR" sz="1600" dirty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46826" y="2052910"/>
            <a:ext cx="1113136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A aranha é um método de </a:t>
            </a:r>
            <a:r>
              <a:rPr lang="pt-BR" sz="2000" dirty="0" err="1">
                <a:latin typeface="Arial" pitchFamily="34" charset="0"/>
                <a:cs typeface="Arial" pitchFamily="34" charset="0"/>
              </a:rPr>
              <a:t>eslinga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 que facilita a elevação de cargas. Normalmente usado em trabalhos repetitivos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8893" y="2997202"/>
            <a:ext cx="3313112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86505" y="3006818"/>
            <a:ext cx="3581400" cy="261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tângulo 5"/>
          <p:cNvSpPr>
            <a:spLocks noChangeArrowheads="1"/>
          </p:cNvSpPr>
          <p:nvPr/>
        </p:nvSpPr>
        <p:spPr bwMode="auto">
          <a:xfrm>
            <a:off x="1958568" y="6478953"/>
            <a:ext cx="174650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200" b="1" dirty="0">
                <a:latin typeface="Arial" pitchFamily="34" charset="0"/>
                <a:cs typeface="Arial" pitchFamily="34" charset="0"/>
              </a:rPr>
              <a:t>ARANHA COM CINTA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6854190" y="5832341"/>
            <a:ext cx="324167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8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8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8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8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r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r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r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r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pt-BR" sz="1200" dirty="0" smtClean="0">
                <a:latin typeface="Arial" pitchFamily="34" charset="0"/>
                <a:cs typeface="Arial" pitchFamily="34" charset="0"/>
              </a:rPr>
              <a:t>ARANHA COM CORRENTE</a:t>
            </a:r>
          </a:p>
        </p:txBody>
      </p:sp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40081" y="1010737"/>
            <a:ext cx="10998926" cy="865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648" tIns="51817" rIns="99648" bIns="51817" anchor="ctr"/>
          <a:lstStyle/>
          <a:p>
            <a:pPr algn="ctr">
              <a:tabLst>
                <a:tab pos="1011238" algn="l"/>
                <a:tab pos="2024063" algn="l"/>
                <a:tab pos="3036888" algn="l"/>
                <a:tab pos="4048125" algn="l"/>
                <a:tab pos="5060950" algn="l"/>
                <a:tab pos="6073775" algn="l"/>
                <a:tab pos="7086600" algn="l"/>
                <a:tab pos="8097838" algn="l"/>
                <a:tab pos="9110663" algn="l"/>
                <a:tab pos="10123488" algn="l"/>
                <a:tab pos="11136313" algn="l"/>
              </a:tabLst>
            </a:pPr>
            <a:r>
              <a:rPr lang="pt-BR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Linga</a:t>
            </a: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ou </a:t>
            </a:r>
            <a:r>
              <a:rPr lang="pt-BR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Eslinga</a:t>
            </a: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de Içamento</a:t>
            </a:r>
            <a:endParaRPr lang="pt-BR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4"/>
          <p:cNvSpPr txBox="1">
            <a:spLocks noChangeArrowheads="1"/>
          </p:cNvSpPr>
          <p:nvPr/>
        </p:nvSpPr>
        <p:spPr bwMode="auto">
          <a:xfrm>
            <a:off x="522969" y="1600020"/>
            <a:ext cx="598233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CEIO</a:t>
            </a:r>
          </a:p>
          <a:p>
            <a:endParaRPr lang="pt-BR" sz="1600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599476" y="2301467"/>
            <a:ext cx="590890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O ceio consiste em passar a cinta ou a corrente por dentro ou por baixo da carga. A característica desta </a:t>
            </a:r>
            <a:r>
              <a:rPr lang="pt-BR" sz="2000" dirty="0" err="1">
                <a:latin typeface="Arial" pitchFamily="34" charset="0"/>
                <a:cs typeface="Arial" pitchFamily="34" charset="0"/>
              </a:rPr>
              <a:t>eslinga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 é a divisão do peso em relação ao número de pernas ou ponto de pega.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702" y="2525485"/>
            <a:ext cx="3579813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93917" y="3964468"/>
            <a:ext cx="2851422" cy="218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40081" y="1010737"/>
            <a:ext cx="10998926" cy="865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648" tIns="51817" rIns="99648" bIns="51817" anchor="ctr"/>
          <a:lstStyle/>
          <a:p>
            <a:pPr algn="ctr">
              <a:tabLst>
                <a:tab pos="1011238" algn="l"/>
                <a:tab pos="2024063" algn="l"/>
                <a:tab pos="3036888" algn="l"/>
                <a:tab pos="4048125" algn="l"/>
                <a:tab pos="5060950" algn="l"/>
                <a:tab pos="6073775" algn="l"/>
                <a:tab pos="7086600" algn="l"/>
                <a:tab pos="8097838" algn="l"/>
                <a:tab pos="9110663" algn="l"/>
                <a:tab pos="10123488" algn="l"/>
                <a:tab pos="11136313" algn="l"/>
              </a:tabLst>
            </a:pPr>
            <a:r>
              <a:rPr lang="pt-BR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Linga</a:t>
            </a: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ou </a:t>
            </a:r>
            <a:r>
              <a:rPr lang="pt-BR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Eslinga</a:t>
            </a: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de Içamento</a:t>
            </a:r>
            <a:endParaRPr lang="pt-BR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4"/>
          <p:cNvSpPr txBox="1">
            <a:spLocks noChangeArrowheads="1"/>
          </p:cNvSpPr>
          <p:nvPr/>
        </p:nvSpPr>
        <p:spPr bwMode="auto">
          <a:xfrm>
            <a:off x="522969" y="1717586"/>
            <a:ext cx="598233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FORCA</a:t>
            </a:r>
          </a:p>
          <a:p>
            <a:endParaRPr lang="pt-BR" sz="1600" dirty="0"/>
          </a:p>
        </p:txBody>
      </p:sp>
      <p:sp>
        <p:nvSpPr>
          <p:cNvPr id="9" name="Retângulo 3"/>
          <p:cNvSpPr>
            <a:spLocks noChangeArrowheads="1"/>
          </p:cNvSpPr>
          <p:nvPr/>
        </p:nvSpPr>
        <p:spPr bwMode="auto">
          <a:xfrm>
            <a:off x="552949" y="2192430"/>
            <a:ext cx="11020742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A forca é uma </a:t>
            </a:r>
            <a:r>
              <a:rPr lang="pt-BR" sz="2000" dirty="0" err="1">
                <a:latin typeface="Arial" pitchFamily="34" charset="0"/>
                <a:cs typeface="Arial" pitchFamily="34" charset="0"/>
              </a:rPr>
              <a:t>eslinga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 que produz um estrangulamento de carga, impedindo que a </a:t>
            </a:r>
            <a:r>
              <a:rPr lang="pt-BR" sz="2000" dirty="0" err="1">
                <a:latin typeface="Arial" pitchFamily="34" charset="0"/>
                <a:cs typeface="Arial" pitchFamily="34" charset="0"/>
              </a:rPr>
              <a:t>eslinga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 escorregue, desequilibrando a carga</a:t>
            </a:r>
          </a:p>
          <a:p>
            <a:pPr algn="just">
              <a:spcBef>
                <a:spcPct val="50000"/>
              </a:spcBef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Nota – É errado fazer o enforcamento direto no olhal</a:t>
            </a: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46551" y="2735309"/>
            <a:ext cx="3581400" cy="390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83481" y="3559585"/>
            <a:ext cx="4108314" cy="29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40081" y="1010737"/>
            <a:ext cx="10998926" cy="865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648" tIns="51817" rIns="99648" bIns="51817" anchor="ctr"/>
          <a:lstStyle/>
          <a:p>
            <a:pPr algn="ctr">
              <a:tabLst>
                <a:tab pos="1011238" algn="l"/>
                <a:tab pos="2024063" algn="l"/>
                <a:tab pos="3036888" algn="l"/>
                <a:tab pos="4048125" algn="l"/>
                <a:tab pos="5060950" algn="l"/>
                <a:tab pos="6073775" algn="l"/>
                <a:tab pos="7086600" algn="l"/>
                <a:tab pos="8097838" algn="l"/>
                <a:tab pos="9110663" algn="l"/>
                <a:tab pos="10123488" algn="l"/>
                <a:tab pos="11136313" algn="l"/>
              </a:tabLst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Termos e Expressões</a:t>
            </a:r>
            <a:endParaRPr lang="pt-BR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44636" y="1712232"/>
            <a:ext cx="1128581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Acessório: </a:t>
            </a:r>
            <a:r>
              <a:rPr lang="pt-BR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É</a:t>
            </a:r>
            <a:r>
              <a:rPr lang="pt-BR" dirty="0">
                <a:latin typeface="Arial" pitchFamily="34" charset="0"/>
                <a:cs typeface="Arial" pitchFamily="34" charset="0"/>
              </a:rPr>
              <a:t> todo material utilizado para conectar a carga ao gancho do equipamento de içar, como por exemplo: cintas, laços, lingas de corrente, barras estabilizadoras,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etc</a:t>
            </a:r>
            <a:r>
              <a:rPr lang="pt-BR" dirty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defRPr/>
            </a:pPr>
            <a:endParaRPr lang="pt-BR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Carga de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Trabalho(CT ou WSL): </a:t>
            </a:r>
            <a:r>
              <a:rPr lang="pt-BR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É</a:t>
            </a:r>
            <a:r>
              <a:rPr lang="pt-BR" dirty="0">
                <a:latin typeface="Arial" pitchFamily="34" charset="0"/>
                <a:cs typeface="Arial" pitchFamily="34" charset="0"/>
              </a:rPr>
              <a:t> o peso máximo permitido da carga em uso normal, fornecido pelo fabricante;</a:t>
            </a:r>
          </a:p>
          <a:p>
            <a:pPr algn="just">
              <a:defRPr/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Carga de Ruptura:  </a:t>
            </a:r>
            <a:r>
              <a:rPr lang="pt-BR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É </a:t>
            </a:r>
            <a:r>
              <a:rPr lang="pt-BR" dirty="0">
                <a:latin typeface="Arial" pitchFamily="34" charset="0"/>
                <a:cs typeface="Arial" pitchFamily="34" charset="0"/>
              </a:rPr>
              <a:t>a maior força que o acessório é exposto durante o ensaio de tração;</a:t>
            </a:r>
          </a:p>
          <a:p>
            <a:pPr algn="just">
              <a:defRPr/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Fator de Segurança: </a:t>
            </a:r>
            <a:r>
              <a:rPr lang="pt-BR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É</a:t>
            </a:r>
            <a:r>
              <a:rPr lang="pt-BR" dirty="0">
                <a:latin typeface="Arial" pitchFamily="34" charset="0"/>
                <a:cs typeface="Arial" pitchFamily="34" charset="0"/>
              </a:rPr>
              <a:t> a relação entre carga de ruptura e a carga de trabalho, sendo que os mesmos são diferentes entre correntes (4:1), cabos (5:1) e cintas sintéticas (7:1);</a:t>
            </a:r>
          </a:p>
          <a:p>
            <a:pPr algn="just">
              <a:defRPr/>
            </a:pPr>
            <a:endParaRPr lang="pt-BR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Carga de Prova/Teste: </a:t>
            </a:r>
            <a:r>
              <a:rPr lang="pt-BR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É</a:t>
            </a:r>
            <a:r>
              <a:rPr lang="pt-BR" dirty="0">
                <a:latin typeface="Arial" pitchFamily="34" charset="0"/>
                <a:cs typeface="Arial" pitchFamily="34" charset="0"/>
              </a:rPr>
              <a:t> a força que o acessório é submetido após sua fabricação;</a:t>
            </a:r>
          </a:p>
          <a:p>
            <a:pPr algn="just">
              <a:defRPr/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Alongamento Total: </a:t>
            </a:r>
            <a:r>
              <a:rPr lang="pt-BR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É</a:t>
            </a:r>
            <a:r>
              <a:rPr lang="pt-BR" dirty="0">
                <a:latin typeface="Arial" pitchFamily="34" charset="0"/>
                <a:cs typeface="Arial" pitchFamily="34" charset="0"/>
              </a:rPr>
              <a:t> o alongamento de um acessório no momento da sua ruptura em % do seu comprimento total;</a:t>
            </a:r>
          </a:p>
          <a:p>
            <a:pPr algn="just">
              <a:defRPr/>
            </a:pPr>
            <a:endParaRPr lang="pt-B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Comprimento Efetivo: </a:t>
            </a:r>
            <a:r>
              <a:rPr lang="pt-BR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É</a:t>
            </a:r>
            <a:r>
              <a:rPr lang="pt-BR" dirty="0">
                <a:latin typeface="Arial" pitchFamily="34" charset="0"/>
                <a:cs typeface="Arial" pitchFamily="34" charset="0"/>
              </a:rPr>
              <a:t> a distância entre os pontos de apoio em uma linga sem carga;</a:t>
            </a:r>
          </a:p>
        </p:txBody>
      </p:sp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2256020" y="1202101"/>
            <a:ext cx="81853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PRECAUÇÃO NA MOVIMENTAÇÃO DE CARGA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822959" y="1878013"/>
            <a:ext cx="1068541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NUNCA PERMANEÇA SOB A CARGA SUSPENSA. AS PESSOAS NA ÁREA DE MOVIMENTAÇÃO DE CARGA NÃO DEVEM FICAR EXPOSTAS AO PERIGO DURANTE O PROCESSO.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91268" y="2793818"/>
            <a:ext cx="4860925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2256020" y="1202101"/>
            <a:ext cx="81853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PRECAUÇÃO NA MOVIMENTAÇÃO DE CARGA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770708" y="2047831"/>
            <a:ext cx="106854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NÃO FIQUE EM CIMA DAS CARGAS SUSPENSAS.</a:t>
            </a:r>
            <a:endParaRPr lang="pt-BR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6570" y="2786289"/>
            <a:ext cx="276225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2256020" y="1202101"/>
            <a:ext cx="81853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PRECAUÇÃO NA MOVIMENTAÇÃO DE CARGA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770708" y="2047831"/>
            <a:ext cx="1068541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TENHA CUIDADO QUANDO ESTIVER PRÓXIMO À CARGA DURANTE O PROCESSO DE IÇAMENTO. A CARGA A SER IÇADA PODERÁ SOLTAR-SE E CAUSAR-LHE FERIMENTOS. MANTENHA AFASTADO.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30202" y="3096419"/>
            <a:ext cx="3403010" cy="3670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2256020" y="1202101"/>
            <a:ext cx="81853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PRECAUÇÃO NA MOVIMENTAÇÃO DE CARGA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058094" y="2047831"/>
            <a:ext cx="106854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NO INÍCIO DO IÇAMENTO, A CARGA PODE MOVIMENTAR-SE HORIZONTALMENTE</a:t>
            </a:r>
            <a:r>
              <a:rPr lang="pt-BR" sz="2000" dirty="0" smtClean="0"/>
              <a:t>.</a:t>
            </a:r>
            <a:endParaRPr lang="pt-BR" sz="2000" dirty="0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6454" y="2686137"/>
            <a:ext cx="4961926" cy="364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2256020" y="1202101"/>
            <a:ext cx="81853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PRECAUÇÃO NA MOVIMENTAÇÃO DE CARGA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927465" y="1995580"/>
            <a:ext cx="1068541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EVITE QUE A CARGA ENROSQUE-SE EM ALGUM LUGAR. NÃO SUBMETA O EQUIPAMENTO À ESFORÇAS DESNECESSÁRIOS.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14646" y="2879470"/>
            <a:ext cx="5398725" cy="3774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2125391" y="1202101"/>
            <a:ext cx="81853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PRECAUÇÃO NA MOVIMENTAÇÃO DE CARGA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207626" y="1982517"/>
            <a:ext cx="79291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NUNCA UTILIZE O EQUIPAMENTO PARA ARRASTAR A CARGA.</a:t>
            </a: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30094" y="2669449"/>
            <a:ext cx="4451758" cy="4043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2125391" y="1202101"/>
            <a:ext cx="81853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PRECAUÇÃO NA MOVIMENTAÇÃO DE CARGA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979713" y="1982517"/>
            <a:ext cx="1034578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NUNCA FIXE A CARGA NA PONTA DO GANCHO. </a:t>
            </a:r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UTILIZE </a:t>
            </a:r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OLHAIS COM DIMENSÕES GRANDES OU FAÇA A FIXAÇÃO COM UMA MANILHA ADEQUADA.</a:t>
            </a:r>
          </a:p>
        </p:txBody>
      </p:sp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4907" y="2919247"/>
            <a:ext cx="2717436" cy="3677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4730" y="2958207"/>
            <a:ext cx="2340802" cy="3589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2125391" y="1202101"/>
            <a:ext cx="81853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PRECAUÇÃO NA MOVIMENTAÇÃO DE CARGA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084217" y="1982517"/>
            <a:ext cx="1012371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MOVIMENTE A CARGA COM DEVIDO CUIDADO. ABAIXE-A SUAVEMENTE PARA EVITAR TRANCOS OU COLISÕES</a:t>
            </a: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3332" y="2754766"/>
            <a:ext cx="5478599" cy="390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2125391" y="1202101"/>
            <a:ext cx="81853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PRECAUÇÃO NA MOVIMENTAÇÃO DE CARGA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535577" y="1864951"/>
            <a:ext cx="1118180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OBSERVE QUE A PRESSÃO NA CARGA AUMENTA COM O AUMENTO DO ÂNGULO DAS PERNAS DOS LAÇOS EM RELAÇÃO À VERTICAL. UTILIZE O ESFORÇO CORRETO.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8710" y="3009083"/>
            <a:ext cx="5353050" cy="354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2125391" y="1202101"/>
            <a:ext cx="81853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PRECAUÇÃO NA MOVIMENTAÇÃO DE CARGA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535577" y="1864951"/>
            <a:ext cx="111818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USO CORRETO DA PRESSÃO</a:t>
            </a: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59011" y="2385323"/>
            <a:ext cx="4092212" cy="4294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2125391" y="1202101"/>
            <a:ext cx="81853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PRECAUÇÃO NA MOVIMENTAÇÃO DE CARGA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535577" y="1864951"/>
            <a:ext cx="1118180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QUANDO NECESSÁRIO, UTILIZE UM BALANCIM DE CARGA. QUANDO FOR UTILIZADA ELEVAÇÃO EM CESTO, SE POSSÍVEL, DEVE-SE DAR MAIS DE UMA VOLTA EM TORNO DA CARGA AFIM DE OBTER MAIOR SEGURANÇA NA FIXAÇÃO.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76828" y="2871041"/>
            <a:ext cx="3669891" cy="381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2125391" y="1202101"/>
            <a:ext cx="81853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PRECAUÇÃO NA MOVIMENTAÇÃO DE CARGA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535577" y="1864951"/>
            <a:ext cx="1118180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PARA O IÇAMENTO DE CARGAS LONGAS, UTILIZE UM CABO GUIA PARA MAIOR SEGURANÇA DURANTE O PROCESSO DE ELEVAÇÃO.</a:t>
            </a: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2613" y="2561852"/>
            <a:ext cx="3732484" cy="420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2125391" y="1202101"/>
            <a:ext cx="81853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PRECAUÇÃO NA MOVIMENTAÇÃO DE CARGA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522515" y="2087020"/>
            <a:ext cx="1118180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FIXAÇÕES INCORRETAS CAUSAM ESFORÇOS EXCESSIVOS NAS MANILHAS NO ATO DO TRACIONAMENTO.</a:t>
            </a: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7183" y="3369491"/>
            <a:ext cx="3332162" cy="252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51732" y="3367541"/>
            <a:ext cx="4200525" cy="250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2125391" y="1202101"/>
            <a:ext cx="81853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PRECAUÇÃO NA MOVIMENTAÇÃO DE CARGA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731520" y="1864949"/>
            <a:ext cx="1068542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PARA EVITAR DANOS, UTILIZE SEMPRE PROTEÇÕES NOS CANTOS VIVOS.</a:t>
            </a: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568" y="2460211"/>
            <a:ext cx="4622030" cy="4201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2125391" y="1202101"/>
            <a:ext cx="81853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PRECAUÇÃO NA MOVIMENTAÇÃO DE CARGA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149531" y="1864950"/>
            <a:ext cx="994083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NUNCA FAÇA EMENDAS EM LAÇOS DE CABO DE AÇO COM NÓS; UTILIZE SEMPRE UMA MANILHA PARA ESTE PROCEDIMENTO.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25517" y="2724833"/>
            <a:ext cx="3990975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2125391" y="1202101"/>
            <a:ext cx="81853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PRECAUÇÃO NA MOVIMENTAÇÃO DE CARGA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483327" y="1864950"/>
            <a:ext cx="112340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 RESISTÊNCIA DO CABO DE AÇO É REDUZIDA QUANDO DOBRADO. A REDUÇÃO ESTÁ RELACIONADA COM O DIÂMETRO DA DOBRA, CONFORMA A TABELA ACIMA.</a:t>
            </a: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17209" y="2692908"/>
            <a:ext cx="2784929" cy="393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2125391" y="1202101"/>
            <a:ext cx="81853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PRECAUÇÃO NA MOVIMENTAÇÃO DE CARGA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737361" y="1878012"/>
            <a:ext cx="92615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USE LUVAS DE PROTEÇÃO DURANTE O </a:t>
            </a:r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MANUSEIO </a:t>
            </a:r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 CABOS DE AÇO.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3367" y="2388903"/>
            <a:ext cx="4192360" cy="440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2125391" y="1202101"/>
            <a:ext cx="81853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PRECAUÇÃO NA MOVIMENTAÇÃO DE CARGA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509450" y="1786571"/>
            <a:ext cx="1128630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NÃO ENROLE O CABO DE AÇO EM UM GANCHO DUPLO PARA EVITAR QUE ELE ESCORREGUE; A DOBRA SERÁ MUITO PEQUENA E DANIFICARÁ O CABO.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1969" y="2610317"/>
            <a:ext cx="4061505" cy="413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4006443" y="1215163"/>
            <a:ext cx="3934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INSPEÇÃO REGULAR</a:t>
            </a:r>
          </a:p>
        </p:txBody>
      </p:sp>
      <p:sp>
        <p:nvSpPr>
          <p:cNvPr id="10" name="Retângulo 3"/>
          <p:cNvSpPr>
            <a:spLocks noChangeArrowheads="1"/>
          </p:cNvSpPr>
          <p:nvPr/>
        </p:nvSpPr>
        <p:spPr bwMode="auto">
          <a:xfrm>
            <a:off x="380273" y="2352291"/>
            <a:ext cx="11402423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" pitchFamily="34" charset="0"/>
                <a:cs typeface="Arial" pitchFamily="34" charset="0"/>
              </a:rPr>
              <a:t>As </a:t>
            </a:r>
            <a:r>
              <a:rPr lang="pt-BR" sz="2000" dirty="0" err="1">
                <a:latin typeface="Arial" pitchFamily="34" charset="0"/>
                <a:cs typeface="Arial" pitchFamily="34" charset="0"/>
              </a:rPr>
              <a:t>lingas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 devem ser verificadas continuamente e serem inspecionadas anualmente, conforme normas e legislações aplicáveis. A responsabilidade pela prática dessas medidas pertence à chefia da área.</a:t>
            </a:r>
          </a:p>
          <a:p>
            <a:pPr algn="just"/>
            <a:endParaRPr lang="pt-BR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0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inspeção regular inclui tanto as verificações de funcionamento como as manutenções periódicas.</a:t>
            </a:r>
          </a:p>
          <a:p>
            <a:pPr algn="just"/>
            <a:endParaRPr lang="pt-BR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000" dirty="0" smtClean="0">
                <a:latin typeface="Arial" pitchFamily="34" charset="0"/>
                <a:cs typeface="Arial" pitchFamily="34" charset="0"/>
              </a:rPr>
              <a:t>Além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da inspeção regular, que deve ser registrada, o usuário deve preserva-lo e inspeciona-lo antes de cada utilização.</a:t>
            </a:r>
          </a:p>
        </p:txBody>
      </p:sp>
      <p:sp>
        <p:nvSpPr>
          <p:cNvPr id="11" name="CaixaDeTexto 4"/>
          <p:cNvSpPr txBox="1">
            <a:spLocks noChangeArrowheads="1"/>
          </p:cNvSpPr>
          <p:nvPr/>
        </p:nvSpPr>
        <p:spPr bwMode="auto">
          <a:xfrm>
            <a:off x="522970" y="1652271"/>
            <a:ext cx="253374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MANUTENÇÃO</a:t>
            </a:r>
          </a:p>
          <a:p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10" name="Retângulo 3"/>
          <p:cNvSpPr>
            <a:spLocks noChangeArrowheads="1"/>
          </p:cNvSpPr>
          <p:nvPr/>
        </p:nvSpPr>
        <p:spPr bwMode="auto">
          <a:xfrm>
            <a:off x="380273" y="2352291"/>
            <a:ext cx="1140242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CaixaDeTexto 4"/>
          <p:cNvSpPr txBox="1">
            <a:spLocks noChangeArrowheads="1"/>
          </p:cNvSpPr>
          <p:nvPr/>
        </p:nvSpPr>
        <p:spPr bwMode="auto">
          <a:xfrm>
            <a:off x="522969" y="1652271"/>
            <a:ext cx="348347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DIMENSIONAMENTO</a:t>
            </a:r>
          </a:p>
          <a:p>
            <a:endParaRPr lang="pt-BR" sz="1600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525" y="2270855"/>
            <a:ext cx="4344988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1701801" y="2197829"/>
            <a:ext cx="410527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070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B77BB4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600" b="1" dirty="0">
                <a:latin typeface="Tahoma" panose="020B0604030504040204" pitchFamily="34" charset="0"/>
              </a:rPr>
              <a:t>O RAIO É A MEDIDA DO CENTRO DE GIRO DO GUINDASTE AO CENTRO DE MASSA DA PEÇA</a:t>
            </a:r>
          </a:p>
        </p:txBody>
      </p:sp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415" y="4428486"/>
            <a:ext cx="4592637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http://3.bp.blogspot.com/-UfDI8h7i3I4/ULSyXsNDoYI/AAAAAAAAAkQ/x82biNC2txU/s640/cranepro_autocad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59" b="912"/>
          <a:stretch/>
        </p:blipFill>
        <p:spPr bwMode="auto">
          <a:xfrm>
            <a:off x="1795465" y="3277331"/>
            <a:ext cx="3288264" cy="2905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593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10" name="Retângulo 3"/>
          <p:cNvSpPr>
            <a:spLocks noChangeArrowheads="1"/>
          </p:cNvSpPr>
          <p:nvPr/>
        </p:nvSpPr>
        <p:spPr bwMode="auto">
          <a:xfrm>
            <a:off x="380273" y="2352291"/>
            <a:ext cx="1140242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CaixaDeTexto 4"/>
          <p:cNvSpPr txBox="1">
            <a:spLocks noChangeArrowheads="1"/>
          </p:cNvSpPr>
          <p:nvPr/>
        </p:nvSpPr>
        <p:spPr bwMode="auto">
          <a:xfrm>
            <a:off x="522969" y="1652271"/>
            <a:ext cx="348347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DIMENSIONAMENTO</a:t>
            </a:r>
          </a:p>
          <a:p>
            <a:endParaRPr lang="pt-BR" sz="1600" dirty="0"/>
          </a:p>
        </p:txBody>
      </p:sp>
      <p:pic>
        <p:nvPicPr>
          <p:cNvPr id="14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051" y="2046856"/>
            <a:ext cx="5313363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Line 6"/>
          <p:cNvSpPr>
            <a:spLocks noChangeShapeType="1"/>
          </p:cNvSpPr>
          <p:nvPr/>
        </p:nvSpPr>
        <p:spPr bwMode="auto">
          <a:xfrm>
            <a:off x="5403850" y="2839019"/>
            <a:ext cx="0" cy="1444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5143501" y="2661219"/>
            <a:ext cx="504825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070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B77BB4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200" b="1">
                <a:solidFill>
                  <a:srgbClr val="FF0000"/>
                </a:solidFill>
                <a:latin typeface="Arial" panose="020B0604020202020204" pitchFamily="34" charset="0"/>
              </a:rPr>
              <a:t>RAIO</a:t>
            </a:r>
          </a:p>
        </p:txBody>
      </p:sp>
      <p:sp>
        <p:nvSpPr>
          <p:cNvPr id="18" name="Line 8"/>
          <p:cNvSpPr>
            <a:spLocks noChangeShapeType="1"/>
          </p:cNvSpPr>
          <p:nvPr/>
        </p:nvSpPr>
        <p:spPr bwMode="auto">
          <a:xfrm>
            <a:off x="5303838" y="2210370"/>
            <a:ext cx="971550" cy="8985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4519613" y="2119881"/>
            <a:ext cx="576262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070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B77BB4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200" b="1">
                <a:solidFill>
                  <a:srgbClr val="FF0000"/>
                </a:solidFill>
                <a:latin typeface="Arial" panose="020B0604020202020204" pitchFamily="34" charset="0"/>
              </a:rPr>
              <a:t>LANÇA</a:t>
            </a:r>
          </a:p>
        </p:txBody>
      </p:sp>
      <p:sp>
        <p:nvSpPr>
          <p:cNvPr id="20" name="Line 10"/>
          <p:cNvSpPr>
            <a:spLocks noChangeShapeType="1"/>
          </p:cNvSpPr>
          <p:nvPr/>
        </p:nvSpPr>
        <p:spPr bwMode="auto">
          <a:xfrm>
            <a:off x="7032625" y="2119882"/>
            <a:ext cx="0" cy="5762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6400800" y="1794444"/>
            <a:ext cx="1100138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070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B77BB4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200" b="1">
                <a:solidFill>
                  <a:srgbClr val="FF0000"/>
                </a:solidFill>
                <a:latin typeface="Arial" panose="020B0604020202020204" pitchFamily="34" charset="0"/>
              </a:rPr>
              <a:t>CONTRAPESO</a:t>
            </a:r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 flipH="1">
            <a:off x="7500939" y="2372295"/>
            <a:ext cx="306387" cy="3587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23" name="Rectangle 13"/>
          <p:cNvSpPr>
            <a:spLocks noChangeArrowheads="1"/>
          </p:cNvSpPr>
          <p:nvPr/>
        </p:nvSpPr>
        <p:spPr bwMode="auto">
          <a:xfrm>
            <a:off x="7807325" y="2189731"/>
            <a:ext cx="1100138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070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B77BB4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200" b="1">
                <a:solidFill>
                  <a:srgbClr val="FF0000"/>
                </a:solidFill>
                <a:latin typeface="Arial" panose="020B0604020202020204" pitchFamily="34" charset="0"/>
              </a:rPr>
              <a:t>NORMA 75%</a:t>
            </a:r>
          </a:p>
        </p:txBody>
      </p:sp>
      <p:sp>
        <p:nvSpPr>
          <p:cNvPr id="24" name="Line 14"/>
          <p:cNvSpPr>
            <a:spLocks noChangeShapeType="1"/>
          </p:cNvSpPr>
          <p:nvPr/>
        </p:nvSpPr>
        <p:spPr bwMode="auto">
          <a:xfrm>
            <a:off x="4541839" y="3832794"/>
            <a:ext cx="110807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3305176" y="3737544"/>
            <a:ext cx="1368425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070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B77BB4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200" b="1">
                <a:solidFill>
                  <a:srgbClr val="FF0000"/>
                </a:solidFill>
                <a:latin typeface="Arial" panose="020B0604020202020204" pitchFamily="34" charset="0"/>
              </a:rPr>
              <a:t>CAPACIDADE</a:t>
            </a:r>
          </a:p>
        </p:txBody>
      </p:sp>
      <p:sp>
        <p:nvSpPr>
          <p:cNvPr id="26" name="Text Box 16"/>
          <p:cNvSpPr txBox="1">
            <a:spLocks noChangeArrowheads="1"/>
          </p:cNvSpPr>
          <p:nvPr/>
        </p:nvSpPr>
        <p:spPr bwMode="auto">
          <a:xfrm>
            <a:off x="522969" y="2194595"/>
            <a:ext cx="4537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070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B77BB4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600" b="1" dirty="0" smtClean="0">
                <a:latin typeface="Tahoma" panose="020B0604030504040204" pitchFamily="34" charset="0"/>
              </a:rPr>
              <a:t>TABELAS </a:t>
            </a:r>
            <a:r>
              <a:rPr lang="pt-BR" altLang="pt-BR" sz="1600" b="1" dirty="0">
                <a:latin typeface="Tahoma" panose="020B0604030504040204" pitchFamily="34" charset="0"/>
              </a:rPr>
              <a:t>DE CARGA</a:t>
            </a:r>
          </a:p>
        </p:txBody>
      </p:sp>
    </p:spTree>
    <p:extLst>
      <p:ext uri="{BB962C8B-B14F-4D97-AF65-F5344CB8AC3E}">
        <p14:creationId xmlns:p14="http://schemas.microsoft.com/office/powerpoint/2010/main" val="267310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8" name="Retângulo 1"/>
          <p:cNvSpPr>
            <a:spLocks noChangeArrowheads="1"/>
          </p:cNvSpPr>
          <p:nvPr/>
        </p:nvSpPr>
        <p:spPr bwMode="auto">
          <a:xfrm>
            <a:off x="4006443" y="1215163"/>
            <a:ext cx="446526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PREPARAÇÃO DO SOLO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888389" y="1874606"/>
            <a:ext cx="4537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070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B77BB4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447A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600" b="1" dirty="0" smtClean="0">
                <a:latin typeface="Tahoma" panose="020B0604030504040204" pitchFamily="34" charset="0"/>
              </a:rPr>
              <a:t>PRESSÃO </a:t>
            </a:r>
            <a:r>
              <a:rPr lang="pt-BR" altLang="pt-BR" sz="1600" b="1" dirty="0">
                <a:latin typeface="Tahoma" panose="020B0604030504040204" pitchFamily="34" charset="0"/>
              </a:rPr>
              <a:t>NAS PATOLAS</a:t>
            </a:r>
          </a:p>
        </p:txBody>
      </p:sp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14" y="2455631"/>
            <a:ext cx="4310063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502" y="2784243"/>
            <a:ext cx="4560887" cy="343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77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8" name="Retângulo 1"/>
          <p:cNvSpPr>
            <a:spLocks noChangeArrowheads="1"/>
          </p:cNvSpPr>
          <p:nvPr/>
        </p:nvSpPr>
        <p:spPr bwMode="auto">
          <a:xfrm>
            <a:off x="4006443" y="1215163"/>
            <a:ext cx="446526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PREPARAÇÃO DO SOLO</a:t>
            </a:r>
          </a:p>
        </p:txBody>
      </p:sp>
      <p:pic>
        <p:nvPicPr>
          <p:cNvPr id="10" name="Picture 5" descr="S20100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694" y="1859177"/>
            <a:ext cx="6264275" cy="469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4521666" y="2449585"/>
            <a:ext cx="511728" cy="35233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957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8" name="Retângulo 1"/>
          <p:cNvSpPr>
            <a:spLocks noChangeArrowheads="1"/>
          </p:cNvSpPr>
          <p:nvPr/>
        </p:nvSpPr>
        <p:spPr bwMode="auto">
          <a:xfrm>
            <a:off x="4006443" y="1215163"/>
            <a:ext cx="446526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PREPARAÇÃO DO SOLO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694" y="1933333"/>
            <a:ext cx="6048375" cy="455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629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4006443" y="1215163"/>
            <a:ext cx="36936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PLANO DE RIGGING</a:t>
            </a:r>
          </a:p>
        </p:txBody>
      </p:sp>
      <p:pic>
        <p:nvPicPr>
          <p:cNvPr id="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48100" y="1738383"/>
            <a:ext cx="6410325" cy="4929188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32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314133" y="1215163"/>
            <a:ext cx="117290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REDES ELÉTRICAS E INFLUÊNCIA DO VENTO</a:t>
            </a:r>
            <a:endParaRPr lang="pt-BR" sz="2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150" y="1859177"/>
            <a:ext cx="5440513" cy="475762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694" y="3416320"/>
            <a:ext cx="4284000" cy="164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30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8" name="Retângulo 1"/>
          <p:cNvSpPr>
            <a:spLocks noChangeArrowheads="1"/>
          </p:cNvSpPr>
          <p:nvPr/>
        </p:nvSpPr>
        <p:spPr bwMode="auto">
          <a:xfrm>
            <a:off x="314132" y="1470948"/>
            <a:ext cx="462177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Vídeos/fotos de acidentes</a:t>
            </a:r>
          </a:p>
        </p:txBody>
      </p:sp>
    </p:spTree>
    <p:extLst>
      <p:ext uri="{BB962C8B-B14F-4D97-AF65-F5344CB8AC3E}">
        <p14:creationId xmlns:p14="http://schemas.microsoft.com/office/powerpoint/2010/main" val="360794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94369"/>
            <a:ext cx="12192000" cy="576363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29" y="-380"/>
            <a:ext cx="6383915" cy="1094749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2103620" y="3678839"/>
            <a:ext cx="7835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latin typeface="Arial" pitchFamily="34" charset="0"/>
                <a:cs typeface="Arial" pitchFamily="34" charset="0"/>
              </a:rPr>
              <a:t>Garanta sua vida e a de seus companheiros </a:t>
            </a:r>
          </a:p>
          <a:p>
            <a:pPr algn="ctr"/>
            <a:r>
              <a:rPr lang="pt-BR" sz="2400" b="1" dirty="0">
                <a:latin typeface="Arial" pitchFamily="34" charset="0"/>
                <a:cs typeface="Arial" pitchFamily="34" charset="0"/>
              </a:rPr>
              <a:t>conhecendo bem o trabalho a ser desempenhado e </a:t>
            </a:r>
          </a:p>
          <a:p>
            <a:pPr algn="ctr"/>
            <a:r>
              <a:rPr lang="pt-BR" sz="2400" b="1" dirty="0">
                <a:latin typeface="Arial" pitchFamily="34" charset="0"/>
                <a:cs typeface="Arial" pitchFamily="34" charset="0"/>
              </a:rPr>
              <a:t>seguindo as regras de segurança.</a:t>
            </a:r>
          </a:p>
        </p:txBody>
      </p:sp>
      <p:sp>
        <p:nvSpPr>
          <p:cNvPr id="8" name="Retângulo 7"/>
          <p:cNvSpPr/>
          <p:nvPr/>
        </p:nvSpPr>
        <p:spPr>
          <a:xfrm>
            <a:off x="4004177" y="2366889"/>
            <a:ext cx="40334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LEMBRE-SE SEMPRE!</a:t>
            </a:r>
          </a:p>
        </p:txBody>
      </p:sp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C:\Users\Alê Trein\Desktop\DSC_2133.jpg"/>
          <p:cNvPicPr/>
          <p:nvPr/>
        </p:nvPicPr>
        <p:blipFill rotWithShape="1">
          <a:blip r:embed="rId2" cstate="print"/>
          <a:srcRect l="106" t="3572" r="21012" b="13094"/>
          <a:stretch/>
        </p:blipFill>
        <p:spPr bwMode="auto">
          <a:xfrm>
            <a:off x="0" y="-380"/>
            <a:ext cx="12192000" cy="685838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2" y="194569"/>
            <a:ext cx="5191125" cy="70485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2692867" y="546994"/>
            <a:ext cx="12192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OBRIGADO!</a:t>
            </a:r>
          </a:p>
          <a:p>
            <a:pPr algn="ctr"/>
            <a:endParaRPr lang="pt-BR" sz="4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pt-BR" sz="4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pt-BR" sz="4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pt-BR" sz="4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1420</TotalTime>
  <Words>1581</Words>
  <Application>Microsoft Office PowerPoint</Application>
  <PresentationFormat>Widescreen</PresentationFormat>
  <Paragraphs>200</Paragraphs>
  <Slides>53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53</vt:i4>
      </vt:variant>
    </vt:vector>
  </HeadingPairs>
  <TitlesOfParts>
    <vt:vector size="59" baseType="lpstr">
      <vt:lpstr>Arial</vt:lpstr>
      <vt:lpstr>Calibri</vt:lpstr>
      <vt:lpstr>Calibri Light</vt:lpstr>
      <vt:lpstr>Tahoma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Marcio Souza</dc:creator>
  <cp:lastModifiedBy>Alexandre T</cp:lastModifiedBy>
  <cp:revision>145</cp:revision>
  <dcterms:created xsi:type="dcterms:W3CDTF">2014-09-05T12:52:56Z</dcterms:created>
  <dcterms:modified xsi:type="dcterms:W3CDTF">2016-10-20T17:54:50Z</dcterms:modified>
</cp:coreProperties>
</file>