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8" r:id="rId23"/>
    <p:sldId id="276" r:id="rId24"/>
    <p:sldId id="277" r:id="rId25"/>
    <p:sldId id="279" r:id="rId2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1B00EE-826C-4141-AE7D-A225D16194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21F23F4-9E5D-4FEE-812B-EA2F625CCF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BFE849-5690-4AB4-8CD2-245395EE05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BDDEC2-4D73-4D8B-BEC5-00F518935AFE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40036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37FDDD-5DC8-4AA0-B91B-3D57791CDF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FFED68-FEF5-4E7A-AD61-94D5CCE76F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6FE4BC-35F8-4DA8-A9F6-EE948D3213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CC37B8-AA9F-4D71-9156-F6D904CFCCB6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9868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D53A7E-5879-4DC0-8F59-7223249D68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D9F247-F986-48D0-AE2F-F1B763928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08DA96-7629-443C-B879-8C5B742E6B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076243-B605-473F-BBB6-DFD68B7D5064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2300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BD489E-2710-43C5-B209-6D4599274F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5C8B2E-3735-45BF-884F-30FC929FEA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D10BAD-96B6-4F5F-BF91-DE981CBB77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681E72-2552-4881-8359-AE8E0DDC0100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77921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05CD78C-1244-4C1C-B079-017CC50276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17CA2E2-B96A-4C7E-8D62-10FDF02B1E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AFA5A8F-23E3-40E5-83A5-4EFD4DF32B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18855D-0878-449E-9AF8-D4D6D121AD55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67336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C6E2957-86B8-4C58-B5D9-10AFDF0275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83ED299-6C36-4E42-B2D7-73D955DCCA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704B98-8950-4075-AE01-E5B4AC8006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2DC178-1DC1-456E-B59A-32AF8C0928A5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4250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EE45A97-202F-469D-9B20-C2C22B2CEF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1955783-5235-4ED6-822C-760311A94D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0CC8B96-82AC-402B-B831-B28BFABCCF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BFE976-78CD-43EF-BA55-BF8492040D9B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39867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4C4AD5-685A-4C7A-A320-5FE6DB1A84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8C72B1-2DEB-48BE-B055-8949E983C5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6593B9-157B-408D-8F45-978DB9AFF9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2EA310-F895-4670-9F09-A962ECFCDAA2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30664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87433B-CA58-45B0-9528-80400FA7D4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517EA8-706D-49BA-913E-BA14C0DA0A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211CA-0BDA-4E14-8977-73EC09252F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4185F8-F14D-4D1B-B528-DB3EBF3395F8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8162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AA3E41-5C16-4EF3-9810-6A68ADC9FB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6D5B8A-F5A5-4A28-9DEF-ACE8B80A7D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076D88-835F-4B3B-B989-CB10F49DD8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4DFE06-5B59-4485-AA07-8061FA26A7D1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74164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60350"/>
            <a:ext cx="2057400" cy="586581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60350"/>
            <a:ext cx="6019800" cy="586581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7A9E44-A152-434D-B188-FA3467EEA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045BEF-ED39-4743-B032-D26F02F218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647B1F-7B8D-4963-BA48-4DE7693178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242104-87A8-4A67-9EFC-099D6E91B6BB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37959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2275" y="260350"/>
            <a:ext cx="685165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130639-9268-4048-B9F1-E065672BA6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CE3790-6527-4855-B3CF-07124C8B2A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77445C-E468-45CC-B103-E7403CC360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39A96C-8838-4268-8B81-B52D4D13D231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58257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3F34B5-CC28-4C87-8836-D4CF435E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ABFD9F-4DA2-4348-811F-521159442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AD9392-78BC-4EBC-91DD-547A1C6C8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DB0FDE-AB64-4429-8336-1127D102606C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5192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0AD07C-00E7-4AB0-9979-CDADBE158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48DB11-1779-49FF-B9C0-DF56FB0E0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25C302-2382-4B55-97B7-D9BCAC953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6104F-5A6B-45D7-9E7B-B4A8A213061E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96201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D492F4-37CC-4BC8-8DE0-3A25AC985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A71C6B-B2F7-4599-AC2C-737748BB3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D78DFD-E9D7-4A46-A6A1-CD8E6D1B6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2DF861-955D-4497-8BDA-F0BE57A5C233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118550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81EB1A00-CBDD-4E58-8BC3-BD8CCB589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1279DC05-0B9D-43AA-A636-DDEDB0684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C061CEEF-2C06-43C9-94A1-38F9EDD3B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ED7987-359B-48CF-9FDD-393A75ACDA9E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33258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411553B6-8C16-403B-BBC1-F1496EB32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39744682-3C04-43A3-B4EA-D27788478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E313C3F4-4CD7-4957-861F-EE526649D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C59F15-B499-4722-980A-8F7DEA1E5AE8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55779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942069AC-BD09-4342-9EEF-7E0F24F1C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7E5A8311-96E1-4BB7-BCDD-79BAF5EDE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D6428C85-217B-4B8E-8033-9356ADD62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D154F3-1D25-4BA7-8743-A404294478D5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394571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1E451438-4A8F-478C-AE2E-1E0E30B2E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93DD667E-2F61-4F42-87BC-820BA737F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E5716F90-E65D-4991-8D4C-62C430328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7A4D02-0376-469B-9C8E-CEA26FFD8BCA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604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D72E776E-F1A9-406E-A0E8-92ED18D81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06007B2D-651C-49E3-8D05-EF1AF1E2D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0D4882DC-E08E-4523-8394-11EAA5223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32491F-38E9-40AB-9DAD-CDDE7027090A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852883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2C97364B-BEA2-4510-8B55-7953934C0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8F895884-B0C8-4A76-96DD-E78337E32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0D54A155-6906-419C-9AE1-33DC5C604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45A8DF-D5F7-41CE-A68A-342A607519CB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354839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294C97-3751-4865-9496-99CA186B4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00229C-E062-4E97-A932-7EE504FA1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989FA6-7633-46AD-8AEC-516EFE591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9B0F48-0F6D-488E-AD23-7D09E41B624D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458141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E86EA3-209E-4BA0-B0B8-AC40A4D95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83C743-ECE2-4EAA-8AA2-01EE256ED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D13E68-D894-453B-BB32-8540642CF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242FE-48B3-489D-BB10-E2D1CB250C76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50780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2275" y="260350"/>
            <a:ext cx="685165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E317C7-501F-4F25-89CB-EF9C7F55D5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7A8EAE1-06C8-4E87-86D8-7CB61F6AF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F7C67AD-D0CB-4426-A6F7-B2D20195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60F847C-F387-427C-A290-F82C2EE99D24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32649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CF1E0C8-78AE-4731-B850-C5AC7EF7E6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260350"/>
            <a:ext cx="68516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Trabalho com roçadeira costal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993BF0D-2106-4928-862A-E2CF20AECC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904C8E4-B227-487C-BCFE-7A16A6D1F6B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F50C848-A41B-472A-9C43-7883B5BCA87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82CE5EF-726A-4F27-BFC9-E761107BDE8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6D23C5E-59FD-44BB-BBE6-7BA276F4BA16}" type="slidenum">
              <a:rPr lang="pt-BR" altLang="pt-BR"/>
              <a:pPr/>
              <a:t>‹#›</a:t>
            </a:fld>
            <a:endParaRPr lang="pt-BR" altLang="pt-BR"/>
          </a:p>
        </p:txBody>
      </p:sp>
      <p:pic>
        <p:nvPicPr>
          <p:cNvPr id="2055" name="Picture 7" descr="Logo Cooxupe">
            <a:extLst>
              <a:ext uri="{FF2B5EF4-FFF2-40B4-BE49-F238E27FC236}">
                <a16:creationId xmlns:a16="http://schemas.microsoft.com/office/drawing/2014/main" id="{73FAD19E-B040-4211-B28C-A16F874D44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10541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ço Reservado para Título 1">
            <a:extLst>
              <a:ext uri="{FF2B5EF4-FFF2-40B4-BE49-F238E27FC236}">
                <a16:creationId xmlns:a16="http://schemas.microsoft.com/office/drawing/2014/main" id="{3101CEB4-5E95-45C0-AE93-C3190D714AC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3075" name="Espaço Reservado para Texto 2">
            <a:extLst>
              <a:ext uri="{FF2B5EF4-FFF2-40B4-BE49-F238E27FC236}">
                <a16:creationId xmlns:a16="http://schemas.microsoft.com/office/drawing/2014/main" id="{9FB0DFBF-6712-4FCA-AB71-32399A59937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8DB943-47C6-4A25-B7BB-D422B4EB1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F59DF8-D179-4C7C-BBBD-08F68AB95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B19659-10FC-469A-A640-DF9906845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7D6AB3BD-5C1D-42C8-A142-0D86759D530F}" type="slidenum">
              <a:rPr lang="pt-BR" altLang="pt-BR"/>
              <a:pPr/>
              <a:t>‹#›</a:t>
            </a:fld>
            <a:endParaRPr lang="pt-BR" altLang="pt-BR"/>
          </a:p>
        </p:txBody>
      </p:sp>
      <p:pic>
        <p:nvPicPr>
          <p:cNvPr id="3079" name="Picture 7" descr="Logo Cooxupe">
            <a:extLst>
              <a:ext uri="{FF2B5EF4-FFF2-40B4-BE49-F238E27FC236}">
                <a16:creationId xmlns:a16="http://schemas.microsoft.com/office/drawing/2014/main" id="{F88873AB-5A54-4FF1-A54F-1754BD3849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10541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serelepe.com.br/CarregarPagina.asp?Indice=3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A2DFAFB-B08D-4D1B-86A6-9699E5EE46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1484313"/>
            <a:ext cx="3673475" cy="4681537"/>
          </a:xfrm>
        </p:spPr>
        <p:txBody>
          <a:bodyPr/>
          <a:lstStyle/>
          <a:p>
            <a:r>
              <a:rPr lang="pt-BR" altLang="pt-BR"/>
              <a:t>Trabalho com Roçadeira Costal</a:t>
            </a:r>
          </a:p>
        </p:txBody>
      </p:sp>
      <p:pic>
        <p:nvPicPr>
          <p:cNvPr id="5123" name="Picture 4" descr="Kit completo de segurança">
            <a:extLst>
              <a:ext uri="{FF2B5EF4-FFF2-40B4-BE49-F238E27FC236}">
                <a16:creationId xmlns:a16="http://schemas.microsoft.com/office/drawing/2014/main" id="{89548455-7DD2-4754-8070-A7CA301C3ADC}"/>
              </a:ext>
            </a:extLst>
          </p:cNvPr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125538"/>
            <a:ext cx="3805238" cy="4873625"/>
          </a:xfr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1012796-3C4D-49DB-9FC8-D1E6574E7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8625" y="142875"/>
            <a:ext cx="8229600" cy="1143000"/>
          </a:xfrm>
        </p:spPr>
        <p:txBody>
          <a:bodyPr/>
          <a:lstStyle/>
          <a:p>
            <a:r>
              <a:rPr lang="pt-BR" altLang="pt-BR"/>
              <a:t>Posição de Trabalho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4A89222-1157-44A3-BFAA-CC9F6D1AFD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2133600"/>
            <a:ext cx="8229600" cy="3128963"/>
          </a:xfrm>
        </p:spPr>
        <p:txBody>
          <a:bodyPr/>
          <a:lstStyle/>
          <a:p>
            <a:pPr algn="ctr"/>
            <a:r>
              <a:rPr lang="pt-BR" altLang="pt-BR" b="1"/>
              <a:t>Tudo no ângulo correto: dessa forma você trabalha confortavelmente, poupando forças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>
            <a:extLst>
              <a:ext uri="{FF2B5EF4-FFF2-40B4-BE49-F238E27FC236}">
                <a16:creationId xmlns:a16="http://schemas.microsoft.com/office/drawing/2014/main" id="{D9FB9FA9-597F-40B2-8FB7-030D99046A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32363" y="1412875"/>
            <a:ext cx="4033837" cy="4968875"/>
          </a:xfrm>
        </p:spPr>
        <p:txBody>
          <a:bodyPr/>
          <a:lstStyle/>
          <a:p>
            <a:pPr algn="just"/>
            <a:r>
              <a:rPr lang="pt-BR" altLang="pt-BR" sz="3200"/>
              <a:t>Primeiro coloca-se o cinto. O gancho de segurança deve situar-se aproximadamente, um palmo abaixo do quadril direito.</a:t>
            </a:r>
            <a:r>
              <a:rPr lang="pt-BR" altLang="pt-BR"/>
              <a:t> </a:t>
            </a:r>
          </a:p>
        </p:txBody>
      </p:sp>
      <p:pic>
        <p:nvPicPr>
          <p:cNvPr id="7171" name="Picture 4" descr="Ft_Operador_1">
            <a:extLst>
              <a:ext uri="{FF2B5EF4-FFF2-40B4-BE49-F238E27FC236}">
                <a16:creationId xmlns:a16="http://schemas.microsoft.com/office/drawing/2014/main" id="{4AE4DA43-F02E-4366-8882-3240104061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844675"/>
            <a:ext cx="4217987" cy="4384675"/>
          </a:xfr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>
            <a:extLst>
              <a:ext uri="{FF2B5EF4-FFF2-40B4-BE49-F238E27FC236}">
                <a16:creationId xmlns:a16="http://schemas.microsoft.com/office/drawing/2014/main" id="{E7C588C2-FAFD-4FBE-8AF5-3FA9BBC943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9162A55-D2E0-41D6-A562-3D8945300D5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700213"/>
            <a:ext cx="3744912" cy="4525962"/>
          </a:xfrm>
        </p:spPr>
        <p:txBody>
          <a:bodyPr/>
          <a:lstStyle/>
          <a:p>
            <a:r>
              <a:rPr lang="pt-BR" altLang="pt-BR"/>
              <a:t>Agora a roçadeira é enganchada com o olhal de suporte no gancho de segurança.</a:t>
            </a:r>
          </a:p>
        </p:txBody>
      </p:sp>
      <p:pic>
        <p:nvPicPr>
          <p:cNvPr id="8196" name="Picture 4" descr="Ft_Operador_2">
            <a:extLst>
              <a:ext uri="{FF2B5EF4-FFF2-40B4-BE49-F238E27FC236}">
                <a16:creationId xmlns:a16="http://schemas.microsoft.com/office/drawing/2014/main" id="{63753666-F717-4FDF-90A7-607C41ED002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2925" y="1700213"/>
            <a:ext cx="4421188" cy="4537075"/>
          </a:xfr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>
            <a:extLst>
              <a:ext uri="{FF2B5EF4-FFF2-40B4-BE49-F238E27FC236}">
                <a16:creationId xmlns:a16="http://schemas.microsoft.com/office/drawing/2014/main" id="{863F545F-6695-41B9-B1B1-A23FC0AD13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64163" y="1773238"/>
            <a:ext cx="3527425" cy="4537075"/>
          </a:xfrm>
        </p:spPr>
        <p:txBody>
          <a:bodyPr/>
          <a:lstStyle/>
          <a:p>
            <a:r>
              <a:rPr lang="pt-BR" altLang="pt-BR" sz="3200"/>
              <a:t>Após soltar os parafusos, os punhos podem ser regulados e o olhal de suporte deslocado na haste.</a:t>
            </a:r>
            <a:r>
              <a:rPr lang="pt-BR" altLang="pt-BR"/>
              <a:t> </a:t>
            </a:r>
          </a:p>
        </p:txBody>
      </p:sp>
      <p:pic>
        <p:nvPicPr>
          <p:cNvPr id="9219" name="Picture 4" descr="Ft_Operador_3">
            <a:extLst>
              <a:ext uri="{FF2B5EF4-FFF2-40B4-BE49-F238E27FC236}">
                <a16:creationId xmlns:a16="http://schemas.microsoft.com/office/drawing/2014/main" id="{775C26AE-FB39-4CFE-806F-946E617F36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773238"/>
            <a:ext cx="4464050" cy="4581525"/>
          </a:xfr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>
            <a:extLst>
              <a:ext uri="{FF2B5EF4-FFF2-40B4-BE49-F238E27FC236}">
                <a16:creationId xmlns:a16="http://schemas.microsoft.com/office/drawing/2014/main" id="{11B45BED-90CD-4684-B80F-9598F89AF2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08400" y="188913"/>
            <a:ext cx="5256213" cy="6480175"/>
          </a:xfrm>
        </p:spPr>
        <p:txBody>
          <a:bodyPr/>
          <a:lstStyle/>
          <a:p>
            <a:pPr algn="l"/>
            <a:r>
              <a:rPr lang="pt-BR" altLang="pt-BR" sz="3200"/>
              <a:t>Certifique-se que a roçadeira esteja balanceada de tal forma, que a ferramenta de corte chegue a tocar o chão.</a:t>
            </a:r>
            <a:br>
              <a:rPr lang="pt-BR" altLang="pt-BR" sz="3200"/>
            </a:br>
            <a:r>
              <a:rPr lang="pt-BR" altLang="pt-BR" sz="3200"/>
              <a:t>Assim obtém-se automaticamente o ângulo de corte certo. Indicações especiais relativas à lâmina circular encontram-se no manual de operação</a:t>
            </a:r>
            <a:r>
              <a:rPr lang="pt-BR" altLang="pt-BR" sz="4000"/>
              <a:t>. </a:t>
            </a:r>
          </a:p>
        </p:txBody>
      </p:sp>
      <p:pic>
        <p:nvPicPr>
          <p:cNvPr id="10243" name="Picture 4" descr="Ft_Operador_4">
            <a:extLst>
              <a:ext uri="{FF2B5EF4-FFF2-40B4-BE49-F238E27FC236}">
                <a16:creationId xmlns:a16="http://schemas.microsoft.com/office/drawing/2014/main" id="{79890658-5421-4B72-A157-5C57FE2535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628775"/>
            <a:ext cx="3252788" cy="5229225"/>
          </a:xfr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5">
            <a:extLst>
              <a:ext uri="{FF2B5EF4-FFF2-40B4-BE49-F238E27FC236}">
                <a16:creationId xmlns:a16="http://schemas.microsoft.com/office/drawing/2014/main" id="{03BB4C0F-D519-4CF4-A514-5A703032E6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27F479E6-78DA-4324-BF53-FD94165ED0C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altLang="pt-BR"/>
              <a:t>A roçadeira é regulada corretamente, quando os braços do operador estão levemente em ângulo e os punhos estendidos. </a:t>
            </a:r>
          </a:p>
        </p:txBody>
      </p:sp>
      <p:pic>
        <p:nvPicPr>
          <p:cNvPr id="11268" name="Picture 4" descr="Ft_Operador_5">
            <a:extLst>
              <a:ext uri="{FF2B5EF4-FFF2-40B4-BE49-F238E27FC236}">
                <a16:creationId xmlns:a16="http://schemas.microsoft.com/office/drawing/2014/main" id="{549A3788-73BD-48CB-9C8A-205A180A7C8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3106738"/>
            <a:ext cx="1447800" cy="1514475"/>
          </a:xfr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2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40B7C4A-C2C0-4022-A343-842667D77F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4000" b="1"/>
              <a:t>Troca do conjunto de corte</a:t>
            </a:r>
            <a:endParaRPr lang="pt-BR" altLang="pt-BR" sz="4000"/>
          </a:p>
        </p:txBody>
      </p:sp>
      <p:pic>
        <p:nvPicPr>
          <p:cNvPr id="12291" name="Picture 8" descr="Ft_Tr_Conjunto_2">
            <a:extLst>
              <a:ext uri="{FF2B5EF4-FFF2-40B4-BE49-F238E27FC236}">
                <a16:creationId xmlns:a16="http://schemas.microsoft.com/office/drawing/2014/main" id="{336A4A5E-6090-4588-8401-6797F468DA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773238"/>
            <a:ext cx="4113213" cy="4248150"/>
          </a:xfrm>
          <a:noFill/>
        </p:spPr>
      </p:pic>
      <p:sp>
        <p:nvSpPr>
          <p:cNvPr id="12292" name="Text Box 9">
            <a:extLst>
              <a:ext uri="{FF2B5EF4-FFF2-40B4-BE49-F238E27FC236}">
                <a16:creationId xmlns:a16="http://schemas.microsoft.com/office/drawing/2014/main" id="{3AECDB17-7B7B-4C87-A918-160133C21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1844675"/>
            <a:ext cx="3816350" cy="393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/>
              <a:t>Primeiramente a roçadeira </a:t>
            </a:r>
            <a:r>
              <a:rPr lang="pt-BR" altLang="pt-BR" sz="2800">
                <a:solidFill>
                  <a:srgbClr val="FF3300"/>
                </a:solidFill>
              </a:rPr>
              <a:t>desligada </a:t>
            </a:r>
            <a:r>
              <a:rPr lang="pt-BR" altLang="pt-BR" sz="2800"/>
              <a:t>é colocada virada sobre o chão o mais plano possível. Agora pode bloquear a ferramenta de corte com o pino de fixação do jogo de ferramentas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>
            <a:extLst>
              <a:ext uri="{FF2B5EF4-FFF2-40B4-BE49-F238E27FC236}">
                <a16:creationId xmlns:a16="http://schemas.microsoft.com/office/drawing/2014/main" id="{52517B65-6C70-42D1-8568-7891FE512F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pic>
        <p:nvPicPr>
          <p:cNvPr id="13315" name="Picture 4" descr="Ft_Tr_Conjunto_3">
            <a:extLst>
              <a:ext uri="{FF2B5EF4-FFF2-40B4-BE49-F238E27FC236}">
                <a16:creationId xmlns:a16="http://schemas.microsoft.com/office/drawing/2014/main" id="{310A3F82-004F-49EB-A1B5-F96FB4BB0F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48100" y="3116263"/>
            <a:ext cx="1447800" cy="1495425"/>
          </a:xfrm>
          <a:noFill/>
        </p:spPr>
      </p:pic>
      <p:sp>
        <p:nvSpPr>
          <p:cNvPr id="13316" name="Text Box 7">
            <a:extLst>
              <a:ext uri="{FF2B5EF4-FFF2-40B4-BE49-F238E27FC236}">
                <a16:creationId xmlns:a16="http://schemas.microsoft.com/office/drawing/2014/main" id="{D85B77FB-D12D-4CD4-9DC6-D3870A4AF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773238"/>
            <a:ext cx="3455987" cy="350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200"/>
              <a:t>Com a chave combinada solta-se a porca de fixação e desmonta-se a ferramenta de corte.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>
            <a:extLst>
              <a:ext uri="{FF2B5EF4-FFF2-40B4-BE49-F238E27FC236}">
                <a16:creationId xmlns:a16="http://schemas.microsoft.com/office/drawing/2014/main" id="{78A940BC-C52B-46AE-A6A1-B2F2AD823E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pic>
        <p:nvPicPr>
          <p:cNvPr id="14339" name="Picture 4" descr="Ft_Tr_Conjunto_4">
            <a:extLst>
              <a:ext uri="{FF2B5EF4-FFF2-40B4-BE49-F238E27FC236}">
                <a16:creationId xmlns:a16="http://schemas.microsoft.com/office/drawing/2014/main" id="{A8910E1F-9E12-4AED-A98A-8E8B188B9D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700213"/>
            <a:ext cx="4252913" cy="4392612"/>
          </a:xfrm>
          <a:noFill/>
        </p:spPr>
      </p:pic>
      <p:sp>
        <p:nvSpPr>
          <p:cNvPr id="14340" name="Text Box 7">
            <a:extLst>
              <a:ext uri="{FF2B5EF4-FFF2-40B4-BE49-F238E27FC236}">
                <a16:creationId xmlns:a16="http://schemas.microsoft.com/office/drawing/2014/main" id="{A1081133-5776-406A-AC93-35BA824D0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1989138"/>
            <a:ext cx="3311525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200"/>
              <a:t>A seguir, pode ser montado o novo conjunto de corte sobre o eixo bloqueado. </a:t>
            </a:r>
            <a:r>
              <a:rPr lang="pt-BR" altLang="pt-BR" sz="3200">
                <a:solidFill>
                  <a:srgbClr val="FF3300"/>
                </a:solidFill>
              </a:rPr>
              <a:t>Observar que esteja montada a proteção certa.</a:t>
            </a:r>
            <a:r>
              <a:rPr lang="pt-BR" altLang="pt-BR" sz="3200"/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>
            <a:extLst>
              <a:ext uri="{FF2B5EF4-FFF2-40B4-BE49-F238E27FC236}">
                <a16:creationId xmlns:a16="http://schemas.microsoft.com/office/drawing/2014/main" id="{CF6F50BB-7A54-431F-A83F-9416F13F43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pic>
        <p:nvPicPr>
          <p:cNvPr id="15363" name="Picture 4" descr="Ft_Tr_Conjunto_5">
            <a:extLst>
              <a:ext uri="{FF2B5EF4-FFF2-40B4-BE49-F238E27FC236}">
                <a16:creationId xmlns:a16="http://schemas.microsoft.com/office/drawing/2014/main" id="{D66BE738-3859-4C52-B6E6-43B6CC43B6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628775"/>
            <a:ext cx="4602162" cy="4752975"/>
          </a:xfrm>
          <a:noFill/>
        </p:spPr>
      </p:pic>
      <p:sp>
        <p:nvSpPr>
          <p:cNvPr id="15364" name="Text Box 7">
            <a:extLst>
              <a:ext uri="{FF2B5EF4-FFF2-40B4-BE49-F238E27FC236}">
                <a16:creationId xmlns:a16="http://schemas.microsoft.com/office/drawing/2014/main" id="{EB641F88-F2F9-489C-ABA1-A702AF25E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2060575"/>
            <a:ext cx="3455987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200"/>
              <a:t>Uma rápida verificação no final garante que tudo está montado e fixado corretamente.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9E7F9A7-01B5-4D59-B16D-BFDC81BE2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3600" b="1"/>
              <a:t>Trabalho Com Segurança</a:t>
            </a:r>
            <a:endParaRPr lang="pt-BR" altLang="pt-BR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8C6C502-9BB1-4D67-985A-39CCBFFA8F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80000"/>
              </a:lnSpc>
            </a:pPr>
            <a:r>
              <a:rPr lang="pt-BR" altLang="pt-BR" sz="2800"/>
              <a:t>Em toda parte onde pessoas trabalham com máquinas existe o perigo de acidentes. Por isso, a STIHL desenvolveu um amplo conceito de segurança para o trabalho com roçadeiras. Faz parte disso o equipamento de segurança global dos implementos STIHL, a vestimenta de proteção adequada para o trabalho e os acessórios de segurança. A ação conjunta desses componentes oferece ao operador a melhor proteção possível. Reunimos aqui os pontos mais importantes a respeito, bem como algumas "regras de ouro para a segurança".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Kit completo de segurança">
            <a:extLst>
              <a:ext uri="{FF2B5EF4-FFF2-40B4-BE49-F238E27FC236}">
                <a16:creationId xmlns:a16="http://schemas.microsoft.com/office/drawing/2014/main" id="{7E444A6E-2896-48D0-ABD3-F9357B43CE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638" y="476250"/>
            <a:ext cx="4721225" cy="6048375"/>
          </a:xfrm>
          <a:noFill/>
        </p:spPr>
      </p:pic>
      <p:sp>
        <p:nvSpPr>
          <p:cNvPr id="17411" name="Text Box 7">
            <a:extLst>
              <a:ext uri="{FF2B5EF4-FFF2-40B4-BE49-F238E27FC236}">
                <a16:creationId xmlns:a16="http://schemas.microsoft.com/office/drawing/2014/main" id="{18C80109-5917-427C-8D66-19058B4D5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916113"/>
            <a:ext cx="4319588" cy="393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/>
              <a:t>O manual de operação é o principal conselheiro em questão de segurança. Deve-se conhecer as diversas indicações e observá-las.</a:t>
            </a:r>
            <a:br>
              <a:rPr lang="pt-BR" altLang="pt-BR" sz="2800"/>
            </a:br>
            <a:r>
              <a:rPr lang="pt-BR" altLang="pt-BR" sz="2800"/>
              <a:t>Planejando antecipadamente a sequência de trabalho. 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A606A57-724A-4D40-8428-577C1C940A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96EAAAA-1BD6-4762-97D6-A552E399F1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pt-BR" altLang="pt-BR"/>
              <a:t>Por isso, inspecione antes um terreno acidentado.</a:t>
            </a:r>
            <a:br>
              <a:rPr lang="pt-BR" altLang="pt-BR"/>
            </a:br>
            <a:r>
              <a:rPr lang="pt-BR" altLang="pt-BR"/>
              <a:t>Ao roçar, cuidado para não usar sem necessidade a ferramenta de corte como alavanca para limpar o caminho. As ferramentas de metal podem ser danificadas por "contato com o chão" e também lançar objetos </a:t>
            </a:r>
          </a:p>
          <a:p>
            <a:endParaRPr lang="pt-BR" alt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6953854-DF1D-4F91-A771-7AE122C8E6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4000"/>
              <a:t>Equipamentos de Proteção Individual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57EEE8DC-EC9E-48BC-B140-38FF156FE3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r>
              <a:rPr lang="pt-BR" altLang="pt-BR"/>
              <a:t>1- Protetor auricular</a:t>
            </a:r>
            <a:br>
              <a:rPr lang="pt-BR" altLang="pt-BR"/>
            </a:br>
            <a:r>
              <a:rPr lang="pt-BR" altLang="pt-BR"/>
              <a:t>2- Óculos de proteção,em combinação com proteção adicional do rosto</a:t>
            </a:r>
            <a:br>
              <a:rPr lang="pt-BR" altLang="pt-BR"/>
            </a:br>
            <a:r>
              <a:rPr lang="pt-BR" altLang="pt-BR"/>
              <a:t>3- Cobertura do silenciador</a:t>
            </a:r>
            <a:br>
              <a:rPr lang="pt-BR" altLang="pt-BR"/>
            </a:br>
            <a:r>
              <a:rPr lang="pt-BR" altLang="pt-BR"/>
              <a:t>4- Chave de desligar no punho de funções múltiplas</a:t>
            </a:r>
            <a:br>
              <a:rPr lang="pt-BR" altLang="pt-BR"/>
            </a:br>
            <a:r>
              <a:rPr lang="pt-BR" altLang="pt-BR"/>
              <a:t>5- Alavanca do acelerador com retorno</a:t>
            </a:r>
            <a:br>
              <a:rPr lang="pt-BR" altLang="pt-BR"/>
            </a:br>
            <a:r>
              <a:rPr lang="pt-BR" altLang="pt-BR"/>
              <a:t>6- Sistema de punho regulável</a:t>
            </a:r>
            <a:br>
              <a:rPr lang="pt-BR" altLang="pt-BR"/>
            </a:br>
            <a:endParaRPr lang="pt-BR" alt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0BE48996-5449-43F4-955D-71C4591C3F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F653DF78-1B02-4AC3-8F6A-E3CB08EE5D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altLang="pt-BR"/>
              <a:t>7- Sistema antivibratório</a:t>
            </a:r>
            <a:br>
              <a:rPr lang="pt-BR" altLang="pt-BR"/>
            </a:br>
            <a:r>
              <a:rPr lang="pt-BR" altLang="pt-BR"/>
              <a:t>8- Luvas</a:t>
            </a:r>
            <a:br>
              <a:rPr lang="pt-BR" altLang="pt-BR"/>
            </a:br>
            <a:r>
              <a:rPr lang="pt-BR" altLang="pt-BR"/>
              <a:t>9- Vestimenta resistente</a:t>
            </a:r>
            <a:br>
              <a:rPr lang="pt-BR" altLang="pt-BR"/>
            </a:br>
            <a:r>
              <a:rPr lang="pt-BR" altLang="pt-BR"/>
              <a:t>10- Sapatos de segurança com solado antiderrapante e biqueira de aço</a:t>
            </a:r>
            <a:br>
              <a:rPr lang="pt-BR" altLang="pt-BR"/>
            </a:br>
            <a:r>
              <a:rPr lang="pt-BR" altLang="pt-BR"/>
              <a:t>11- Proteção de transporte </a:t>
            </a:r>
          </a:p>
          <a:p>
            <a:endParaRPr lang="pt-BR" alt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>
            <a:extLst>
              <a:ext uri="{FF2B5EF4-FFF2-40B4-BE49-F238E27FC236}">
                <a16:creationId xmlns:a16="http://schemas.microsoft.com/office/drawing/2014/main" id="{4EFC006E-4800-4377-B539-B7BB57D09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Distância Segura</a:t>
            </a:r>
          </a:p>
        </p:txBody>
      </p:sp>
      <p:pic>
        <p:nvPicPr>
          <p:cNvPr id="21507" name="Picture 4" descr="Mantenha uma circunferência mínima de segurança">
            <a:extLst>
              <a:ext uri="{FF2B5EF4-FFF2-40B4-BE49-F238E27FC236}">
                <a16:creationId xmlns:a16="http://schemas.microsoft.com/office/drawing/2014/main" id="{E62015D5-6AA8-4A4F-9F8C-870D0486207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628775"/>
            <a:ext cx="4864100" cy="4895850"/>
          </a:xfrm>
          <a:noFill/>
        </p:spPr>
      </p:pic>
      <p:sp>
        <p:nvSpPr>
          <p:cNvPr id="21508" name="Text Box 7">
            <a:extLst>
              <a:ext uri="{FF2B5EF4-FFF2-40B4-BE49-F238E27FC236}">
                <a16:creationId xmlns:a16="http://schemas.microsoft.com/office/drawing/2014/main" id="{0D55B933-E960-4AFC-B8D1-EA31B13D6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1700213"/>
            <a:ext cx="3600450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200"/>
              <a:t>Importante no roçar é a distância de segurança. Numa circunferência de no mínimo 15m do operador não deverá permanecer outra pessoa.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5">
            <a:extLst>
              <a:ext uri="{FF2B5EF4-FFF2-40B4-BE49-F238E27FC236}">
                <a16:creationId xmlns:a16="http://schemas.microsoft.com/office/drawing/2014/main" id="{48A2697F-4B4D-4FA6-967D-DBEB48E360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pic>
        <p:nvPicPr>
          <p:cNvPr id="22531" name="Picture 4" descr="Revise regularmente a roçadeira">
            <a:extLst>
              <a:ext uri="{FF2B5EF4-FFF2-40B4-BE49-F238E27FC236}">
                <a16:creationId xmlns:a16="http://schemas.microsoft.com/office/drawing/2014/main" id="{455F0CC5-F4AE-45C5-90A2-1B6DB5C284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7625" y="3109913"/>
            <a:ext cx="1428750" cy="1504950"/>
          </a:xfrm>
          <a:noFill/>
        </p:spPr>
      </p:pic>
      <p:sp>
        <p:nvSpPr>
          <p:cNvPr id="22532" name="Text Box 7">
            <a:extLst>
              <a:ext uri="{FF2B5EF4-FFF2-40B4-BE49-F238E27FC236}">
                <a16:creationId xmlns:a16="http://schemas.microsoft.com/office/drawing/2014/main" id="{35125693-10E8-425F-96D5-ED851235E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844675"/>
            <a:ext cx="3455987" cy="447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200"/>
              <a:t>Quem revisa regularmente a roçadeira, a ferramenta de corte e os equipamentos de segurança, evita falhas de funcionamento.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5">
            <a:extLst>
              <a:ext uri="{FF2B5EF4-FFF2-40B4-BE49-F238E27FC236}">
                <a16:creationId xmlns:a16="http://schemas.microsoft.com/office/drawing/2014/main" id="{4EA35669-F169-4652-8594-87484D1A7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pic>
        <p:nvPicPr>
          <p:cNvPr id="23555" name="Picture 4" descr="Verifique as condições do solo">
            <a:extLst>
              <a:ext uri="{FF2B5EF4-FFF2-40B4-BE49-F238E27FC236}">
                <a16:creationId xmlns:a16="http://schemas.microsoft.com/office/drawing/2014/main" id="{38801D0C-5FFA-4EE4-B2EE-2271FB2DAB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7625" y="3100388"/>
            <a:ext cx="1428750" cy="1524000"/>
          </a:xfrm>
          <a:noFill/>
        </p:spPr>
      </p:pic>
      <p:sp>
        <p:nvSpPr>
          <p:cNvPr id="23556" name="Text Box 7">
            <a:extLst>
              <a:ext uri="{FF2B5EF4-FFF2-40B4-BE49-F238E27FC236}">
                <a16:creationId xmlns:a16="http://schemas.microsoft.com/office/drawing/2014/main" id="{C9ECC0AF-E9C3-4D45-BEFE-9895B8DCB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700213"/>
            <a:ext cx="3313113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/>
              <a:t>Verificar no local de corte as "condições do solo"; isso protege de surpresas desagradáveis. Por isso, ao roçar não se deve perder de vista a ferramenta de corte.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92629747-E26E-41E1-B8CA-4D4494D74C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86EFC716-F662-481B-A1CA-EC935F03A3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pt-BR" altLang="pt-BR" sz="2400" b="1"/>
              <a:t>Trabalho em Planos Inclinados </a:t>
            </a:r>
            <a:r>
              <a:rPr lang="pt-BR" altLang="pt-BR" sz="2400"/>
              <a:t>Os trabalhos em planos inclinados, devem ser divididos em duas categorias:</a:t>
            </a:r>
            <a:br>
              <a:rPr lang="pt-BR" altLang="pt-BR" sz="2400"/>
            </a:br>
            <a:r>
              <a:rPr lang="pt-BR" altLang="pt-BR" sz="2400"/>
              <a:t>A- Abaixo de 45 graus. - Inclinação Moderada</a:t>
            </a:r>
            <a:br>
              <a:rPr lang="pt-BR" altLang="pt-BR" sz="2400"/>
            </a:br>
            <a:r>
              <a:rPr lang="pt-BR" altLang="pt-BR" sz="2400"/>
              <a:t>B- Acima de 45 graus. - Inclinação Elevada</a:t>
            </a:r>
            <a:br>
              <a:rPr lang="pt-BR" altLang="pt-BR" sz="2400"/>
            </a:br>
            <a:r>
              <a:rPr lang="pt-BR" altLang="pt-BR" sz="2400"/>
              <a:t>Quando o trabalho for executado em inclinações moderadas, pressupõe-se que o trabalhador esteja com ambos os pés apoiados, portanto o peso do trabalhador estará sendo suportado pela superfície de apoio e seus EPI's, nesta condição, é aceitável a utilização de uma só corda.</a:t>
            </a:r>
            <a:br>
              <a:rPr lang="pt-BR" altLang="pt-BR" sz="2400"/>
            </a:br>
            <a:r>
              <a:rPr lang="pt-BR" altLang="pt-BR" sz="2400"/>
              <a:t>Todavia se a inclinação for elevada, todo o peso do trabalhador estará sendo suportada apenas pelos seus EPI's, neste caso a utilização de corda dupla é obrigatória.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F23D1C6-F4E5-47B7-A0B2-2116C4C59E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3C35769-1719-4467-B5D4-BA05736031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pt-BR" altLang="pt-BR" sz="4800"/>
              <a:t>Ancoragem para Trabalho em Taludes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>
            <a:extLst>
              <a:ext uri="{FF2B5EF4-FFF2-40B4-BE49-F238E27FC236}">
                <a16:creationId xmlns:a16="http://schemas.microsoft.com/office/drawing/2014/main" id="{C691894D-BB49-403F-B40B-8C93FEDBEE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graphicFrame>
        <p:nvGraphicFramePr>
          <p:cNvPr id="1026" name="Object 9">
            <a:extLst>
              <a:ext uri="{FF2B5EF4-FFF2-40B4-BE49-F238E27FC236}">
                <a16:creationId xmlns:a16="http://schemas.microsoft.com/office/drawing/2014/main" id="{080F87E9-B44F-4F51-A0BA-330EC2EA4C97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1476375" y="0"/>
          <a:ext cx="7342188" cy="659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Bitmap Image" r:id="rId3" imgW="4029637" imgH="3619048" progId="Paint.Picture">
                  <p:embed/>
                </p:oleObj>
              </mc:Choice>
              <mc:Fallback>
                <p:oleObj name="Bitmap Image" r:id="rId3" imgW="4029637" imgH="3619048" progId="Paint.Pictur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0"/>
                        <a:ext cx="7342188" cy="659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24C516CD-7B73-4E35-A25C-BE05431B25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4000"/>
              <a:t>Para se executar trabalhos em talude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E4E5DE1C-C80D-4D62-88CF-B3155316AA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altLang="pt-BR"/>
              <a:t>Deverá estar preso com cinto e corda de segurança.</a:t>
            </a:r>
          </a:p>
          <a:p>
            <a:r>
              <a:rPr lang="pt-BR" altLang="pt-BR"/>
              <a:t>Verifique que a ancoragem do cinto e da corda estão firmes. </a:t>
            </a:r>
          </a:p>
          <a:p>
            <a:r>
              <a:rPr lang="pt-BR" altLang="pt-BR"/>
              <a:t>Estar com calçado apropriado, que evite escorregões.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0FF89573-8370-4B84-AB93-4C5B60DF66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55BBAD6-5B2E-43B3-8134-63161E171F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1700213"/>
            <a:ext cx="4897438" cy="45386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t-BR" altLang="pt-BR" sz="2800" b="1"/>
              <a:t>Descensor em oito</a:t>
            </a:r>
            <a:endParaRPr lang="pt-BR" altLang="pt-BR" sz="2800"/>
          </a:p>
          <a:p>
            <a:pPr>
              <a:lnSpc>
                <a:spcPct val="80000"/>
              </a:lnSpc>
              <a:buFontTx/>
              <a:buNone/>
            </a:pPr>
            <a:br>
              <a:rPr lang="pt-BR" altLang="pt-BR" sz="2800"/>
            </a:br>
            <a:r>
              <a:rPr lang="pt-BR" altLang="pt-BR" sz="2800"/>
              <a:t>Freio oito de alumínio, tradicional, fabricado em liga de alumínio, forjado.</a:t>
            </a:r>
            <a:br>
              <a:rPr lang="pt-BR" altLang="pt-BR" sz="2800"/>
            </a:br>
            <a:r>
              <a:rPr lang="pt-BR" altLang="pt-BR" sz="2800"/>
              <a:t>Sua forma quadrangular, reduz o torcimento da corda e dificulta a formação, acidental, do nó boca de lobo.</a:t>
            </a:r>
            <a:br>
              <a:rPr lang="pt-BR" altLang="pt-BR" sz="2800"/>
            </a:br>
            <a:endParaRPr lang="pt-BR" altLang="pt-BR" sz="2800"/>
          </a:p>
        </p:txBody>
      </p:sp>
      <p:graphicFrame>
        <p:nvGraphicFramePr>
          <p:cNvPr id="40998" name="Group 38">
            <a:extLst>
              <a:ext uri="{FF2B5EF4-FFF2-40B4-BE49-F238E27FC236}">
                <a16:creationId xmlns:a16="http://schemas.microsoft.com/office/drawing/2014/main" id="{DA187D9C-5D3B-4308-AB26-D7C54951A7AE}"/>
              </a:ext>
            </a:extLst>
          </p:cNvPr>
          <p:cNvGraphicFramePr>
            <a:graphicFrameLocks noGrp="1"/>
          </p:cNvGraphicFramePr>
          <p:nvPr/>
        </p:nvGraphicFramePr>
        <p:xfrm>
          <a:off x="1893888" y="1830388"/>
          <a:ext cx="5357812" cy="3200400"/>
        </p:xfrm>
        <a:graphic>
          <a:graphicData uri="http://schemas.openxmlformats.org/drawingml/2006/table">
            <a:tbl>
              <a:tblPr/>
              <a:tblGrid>
                <a:gridCol w="2322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188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"/>
                        </a:rPr>
                        <a:t>  </a:t>
                      </a:r>
                      <a:r>
                        <a:rPr kumimoji="0" lang="pt-B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                                                  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1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pt-BR" sz="1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pt-B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                                                                        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657" name="Picture 24" descr="D02_g">
            <a:extLst>
              <a:ext uri="{FF2B5EF4-FFF2-40B4-BE49-F238E27FC236}">
                <a16:creationId xmlns:a16="http://schemas.microsoft.com/office/drawing/2014/main" id="{CA6D613A-01B5-4F7F-8679-93000D55F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700213"/>
            <a:ext cx="3743325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3" grpId="0" build="p"/>
    </p:bld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884</Words>
  <Application>Microsoft Office PowerPoint</Application>
  <PresentationFormat>On-screen Show (4:3)</PresentationFormat>
  <Paragraphs>34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Design padrão</vt:lpstr>
      <vt:lpstr>Tema do Office</vt:lpstr>
      <vt:lpstr>Paintbrush Picture</vt:lpstr>
      <vt:lpstr>Trabalho com Roçadeira Costal</vt:lpstr>
      <vt:lpstr>Posição de Trabalho</vt:lpstr>
      <vt:lpstr>Primeiro coloca-se o cinto. O gancho de segurança deve situar-se aproximadamente, um palmo abaixo do quadril direito. </vt:lpstr>
      <vt:lpstr>PowerPoint Presentation</vt:lpstr>
      <vt:lpstr>Após soltar os parafusos, os punhos podem ser regulados e o olhal de suporte deslocado na haste. </vt:lpstr>
      <vt:lpstr>Certifique-se que a roçadeira esteja balanceada de tal forma, que a ferramenta de corte chegue a tocar o chão. Assim obtém-se automaticamente o ângulo de corte certo. Indicações especiais relativas à lâmina circular encontram-se no manual de operação. </vt:lpstr>
      <vt:lpstr>PowerPoint Presentation</vt:lpstr>
      <vt:lpstr>Troca do conjunto de corte</vt:lpstr>
      <vt:lpstr>PowerPoint Presentation</vt:lpstr>
      <vt:lpstr>PowerPoint Presentation</vt:lpstr>
      <vt:lpstr>PowerPoint Presentation</vt:lpstr>
      <vt:lpstr>Trabalho Com Segurança</vt:lpstr>
      <vt:lpstr>PowerPoint Presentation</vt:lpstr>
      <vt:lpstr>PowerPoint Presentation</vt:lpstr>
      <vt:lpstr>Equipamentos de Proteção Individual</vt:lpstr>
      <vt:lpstr>PowerPoint Presentation</vt:lpstr>
      <vt:lpstr>Distância Segura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Para se executar trabalhos em talude</vt:lpstr>
      <vt:lpstr>PowerPoint Presentation</vt:lpstr>
    </vt:vector>
  </TitlesOfParts>
  <Company>Cooxupé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Trabalho com Roçadeira Costal</dc:title>
  <dc:creator>binho</dc:creator>
  <cp:lastModifiedBy>Junior, Sebastiao</cp:lastModifiedBy>
  <cp:revision>26</cp:revision>
  <dcterms:created xsi:type="dcterms:W3CDTF">2005-12-01T17:38:18Z</dcterms:created>
  <dcterms:modified xsi:type="dcterms:W3CDTF">2022-07-06T00:18:32Z</dcterms:modified>
</cp:coreProperties>
</file>